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theme/theme4.xml" ContentType="application/vnd.openxmlformats-officedocument.them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8" r:id="rId1"/>
    <p:sldMasterId id="2147483711" r:id="rId2"/>
  </p:sldMasterIdLst>
  <p:notesMasterIdLst>
    <p:notesMasterId r:id="rId27"/>
  </p:notesMasterIdLst>
  <p:handoutMasterIdLst>
    <p:handoutMasterId r:id="rId28"/>
  </p:handoutMasterIdLst>
  <p:sldIdLst>
    <p:sldId id="397" r:id="rId3"/>
    <p:sldId id="511" r:id="rId4"/>
    <p:sldId id="533" r:id="rId5"/>
    <p:sldId id="512" r:id="rId6"/>
    <p:sldId id="531" r:id="rId7"/>
    <p:sldId id="523" r:id="rId8"/>
    <p:sldId id="517" r:id="rId9"/>
    <p:sldId id="519" r:id="rId10"/>
    <p:sldId id="521" r:id="rId11"/>
    <p:sldId id="518" r:id="rId12"/>
    <p:sldId id="532" r:id="rId13"/>
    <p:sldId id="522" r:id="rId14"/>
    <p:sldId id="525" r:id="rId15"/>
    <p:sldId id="539" r:id="rId16"/>
    <p:sldId id="526" r:id="rId17"/>
    <p:sldId id="534" r:id="rId18"/>
    <p:sldId id="528" r:id="rId19"/>
    <p:sldId id="538" r:id="rId20"/>
    <p:sldId id="536" r:id="rId21"/>
    <p:sldId id="537" r:id="rId22"/>
    <p:sldId id="529" r:id="rId23"/>
    <p:sldId id="535" r:id="rId24"/>
    <p:sldId id="540" r:id="rId25"/>
    <p:sldId id="530" r:id="rId26"/>
  </p:sldIdLst>
  <p:sldSz cx="9144000" cy="5143500" type="screen16x9"/>
  <p:notesSz cx="9906000" cy="67849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11">
          <p15:clr>
            <a:srgbClr val="A4A3A4"/>
          </p15:clr>
        </p15:guide>
        <p15:guide id="2" pos="287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0000"/>
    <a:srgbClr val="0000F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Средний стиль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125E5076-3810-47DD-B79F-674D7AD40C01}" styleName="Темный стиль 1 — акцент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Темный стиль 2 — акцент 1/акцент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DCAF9ED-07DC-4A11-8D7F-57B35C25682E}" styleName="Средний стиль 1 — акцент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49" autoAdjust="0"/>
    <p:restoredTop sz="83879" autoAdjust="0"/>
  </p:normalViewPr>
  <p:slideViewPr>
    <p:cSldViewPr snapToGrid="0" snapToObjects="1" showGuides="1">
      <p:cViewPr varScale="1">
        <p:scale>
          <a:sx n="127" d="100"/>
          <a:sy n="127" d="100"/>
        </p:scale>
        <p:origin x="-1164" y="-84"/>
      </p:cViewPr>
      <p:guideLst>
        <p:guide orient="horz" pos="1611"/>
        <p:guide pos="2874"/>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92600" cy="33924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611108" y="0"/>
            <a:ext cx="4292600" cy="339249"/>
          </a:xfrm>
          <a:prstGeom prst="rect">
            <a:avLst/>
          </a:prstGeom>
        </p:spPr>
        <p:txBody>
          <a:bodyPr vert="horz" lIns="91440" tIns="45720" rIns="91440" bIns="45720" rtlCol="0"/>
          <a:lstStyle>
            <a:lvl1pPr algn="r">
              <a:defRPr sz="1200"/>
            </a:lvl1pPr>
          </a:lstStyle>
          <a:p>
            <a:fld id="{19412975-4CFD-C441-A244-B7FD9A9579C2}" type="datetimeFigureOut">
              <a:rPr lang="en-US" smtClean="0"/>
              <a:pPr/>
              <a:t>2/10/2022</a:t>
            </a:fld>
            <a:endParaRPr lang="en-US"/>
          </a:p>
        </p:txBody>
      </p:sp>
      <p:sp>
        <p:nvSpPr>
          <p:cNvPr id="4" name="Footer Placeholder 3"/>
          <p:cNvSpPr>
            <a:spLocks noGrp="1"/>
          </p:cNvSpPr>
          <p:nvPr>
            <p:ph type="ftr" sz="quarter" idx="2"/>
          </p:nvPr>
        </p:nvSpPr>
        <p:spPr>
          <a:xfrm>
            <a:off x="0" y="6444549"/>
            <a:ext cx="4292600" cy="339249"/>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611108" y="6444549"/>
            <a:ext cx="4292600" cy="339249"/>
          </a:xfrm>
          <a:prstGeom prst="rect">
            <a:avLst/>
          </a:prstGeom>
        </p:spPr>
        <p:txBody>
          <a:bodyPr vert="horz" lIns="91440" tIns="45720" rIns="91440" bIns="45720" rtlCol="0" anchor="b"/>
          <a:lstStyle>
            <a:lvl1pPr algn="r">
              <a:defRPr sz="1200"/>
            </a:lvl1pPr>
          </a:lstStyle>
          <a:p>
            <a:fld id="{62D660DC-725D-2A44-9F89-74FE668A9C6B}" type="slidenum">
              <a:rPr lang="en-US" smtClean="0"/>
              <a:pPr/>
              <a:t>‹#›</a:t>
            </a:fld>
            <a:endParaRPr lang="en-US"/>
          </a:p>
        </p:txBody>
      </p:sp>
    </p:spTree>
    <p:extLst>
      <p:ext uri="{BB962C8B-B14F-4D97-AF65-F5344CB8AC3E}">
        <p14:creationId xmlns:p14="http://schemas.microsoft.com/office/powerpoint/2010/main" xmlns="" val="14471254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92600" cy="33924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611108" y="0"/>
            <a:ext cx="4292600" cy="339249"/>
          </a:xfrm>
          <a:prstGeom prst="rect">
            <a:avLst/>
          </a:prstGeom>
        </p:spPr>
        <p:txBody>
          <a:bodyPr vert="horz" lIns="91440" tIns="45720" rIns="91440" bIns="45720" rtlCol="0"/>
          <a:lstStyle>
            <a:lvl1pPr algn="r">
              <a:defRPr sz="1200"/>
            </a:lvl1pPr>
          </a:lstStyle>
          <a:p>
            <a:fld id="{6DAFD1C8-470D-774F-8B40-381C3059BD4A}" type="datetimeFigureOut">
              <a:rPr lang="en-US" smtClean="0"/>
              <a:pPr/>
              <a:t>2/10/2022</a:t>
            </a:fld>
            <a:endParaRPr lang="en-US"/>
          </a:p>
        </p:txBody>
      </p:sp>
      <p:sp>
        <p:nvSpPr>
          <p:cNvPr id="4" name="Slide Image Placeholder 3"/>
          <p:cNvSpPr>
            <a:spLocks noGrp="1" noRot="1" noChangeAspect="1"/>
          </p:cNvSpPr>
          <p:nvPr>
            <p:ph type="sldImg" idx="2"/>
          </p:nvPr>
        </p:nvSpPr>
        <p:spPr>
          <a:xfrm>
            <a:off x="2692400" y="509588"/>
            <a:ext cx="4521200" cy="25431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90600" y="3222863"/>
            <a:ext cx="7924800" cy="3053239"/>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444549"/>
            <a:ext cx="4292600" cy="339249"/>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611108" y="6444549"/>
            <a:ext cx="4292600" cy="339249"/>
          </a:xfrm>
          <a:prstGeom prst="rect">
            <a:avLst/>
          </a:prstGeom>
        </p:spPr>
        <p:txBody>
          <a:bodyPr vert="horz" lIns="91440" tIns="45720" rIns="91440" bIns="45720" rtlCol="0" anchor="b"/>
          <a:lstStyle>
            <a:lvl1pPr algn="r">
              <a:defRPr sz="1200"/>
            </a:lvl1pPr>
          </a:lstStyle>
          <a:p>
            <a:fld id="{F449711C-DB87-6342-8123-FE7E39EB0067}" type="slidenum">
              <a:rPr lang="en-US" smtClean="0"/>
              <a:pPr/>
              <a:t>‹#›</a:t>
            </a:fld>
            <a:endParaRPr lang="en-US"/>
          </a:p>
        </p:txBody>
      </p:sp>
    </p:spTree>
    <p:extLst>
      <p:ext uri="{BB962C8B-B14F-4D97-AF65-F5344CB8AC3E}">
        <p14:creationId xmlns:p14="http://schemas.microsoft.com/office/powerpoint/2010/main" xmlns="" val="412007329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449711C-DB87-6342-8123-FE7E39EB0067}"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xmlns="" val="8077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2.xml"/><Relationship Id="rId1" Type="http://schemas.openxmlformats.org/officeDocument/2006/relationships/vmlDrawing" Target="../drawings/vmlDrawing1.v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2" name="Content Placeholder 2"/>
          <p:cNvSpPr>
            <a:spLocks noGrp="1"/>
          </p:cNvSpPr>
          <p:nvPr>
            <p:ph sz="half" idx="1" hasCustomPrompt="1"/>
          </p:nvPr>
        </p:nvSpPr>
        <p:spPr>
          <a:xfrm>
            <a:off x="457200" y="1746133"/>
            <a:ext cx="6273934" cy="2848490"/>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dirty="0"/>
              <a:t>Первый уровень</a:t>
            </a:r>
          </a:p>
          <a:p>
            <a:pPr lvl="1"/>
            <a:r>
              <a:rPr lang="ru-RU" dirty="0"/>
              <a:t>Второй уровень</a:t>
            </a:r>
          </a:p>
          <a:p>
            <a:pPr lvl="2"/>
            <a:r>
              <a:rPr lang="ru-RU" dirty="0"/>
              <a:t>Третий уровень</a:t>
            </a:r>
          </a:p>
          <a:p>
            <a:pPr lvl="3"/>
            <a:r>
              <a:rPr lang="ru-RU" dirty="0"/>
              <a:t>Пятый уровень</a:t>
            </a:r>
          </a:p>
          <a:p>
            <a:pPr lvl="4"/>
            <a:r>
              <a:rPr lang="ru-RU" dirty="0"/>
              <a:t>Шестой уровень</a:t>
            </a:r>
            <a:endParaRPr lang="en-US" dirty="0"/>
          </a:p>
        </p:txBody>
      </p:sp>
      <p:sp>
        <p:nvSpPr>
          <p:cNvPr id="14"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ru-RU" dirty="0"/>
              <a:t>Колонтитул</a:t>
            </a:r>
            <a:endParaRPr lang="en-US" dirty="0"/>
          </a:p>
        </p:txBody>
      </p:sp>
      <p:sp>
        <p:nvSpPr>
          <p:cNvPr id="6" name="Title Placeholder 1"/>
          <p:cNvSpPr>
            <a:spLocks noGrp="1"/>
          </p:cNvSpPr>
          <p:nvPr>
            <p:ph type="title"/>
          </p:nvPr>
        </p:nvSpPr>
        <p:spPr>
          <a:xfrm>
            <a:off x="457200" y="927382"/>
            <a:ext cx="8229600" cy="620483"/>
          </a:xfrm>
          <a:prstGeom prst="rect">
            <a:avLst/>
          </a:prstGeom>
        </p:spPr>
        <p:txBody>
          <a:bodyPr vert="horz" lIns="91440" tIns="45720" rIns="91440" bIns="45720" rtlCol="0" anchor="ctr">
            <a:normAutofit/>
          </a:bodyPr>
          <a:lstStyle/>
          <a:p>
            <a:r>
              <a:rPr lang="ru-RU" dirty="0"/>
              <a:t>Заголовок</a:t>
            </a:r>
            <a:endParaRPr lang="en-US" dirty="0"/>
          </a:p>
        </p:txBody>
      </p:sp>
    </p:spTree>
    <p:extLst>
      <p:ext uri="{BB962C8B-B14F-4D97-AF65-F5344CB8AC3E}">
        <p14:creationId xmlns:p14="http://schemas.microsoft.com/office/powerpoint/2010/main" xmlns="" val="3941284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4693" y="997421"/>
            <a:ext cx="5965438" cy="1488969"/>
          </a:xfrm>
        </p:spPr>
        <p:txBody>
          <a:bodyPr anchor="b">
            <a:normAutofit/>
          </a:bodyPr>
          <a:lstStyle>
            <a:lvl1pPr>
              <a:defRPr sz="3200" b="0"/>
            </a:lvl1pPr>
          </a:lstStyle>
          <a:p>
            <a:r>
              <a:rPr lang="ru-RU" dirty="0"/>
              <a:t>Название презентации</a:t>
            </a:r>
            <a:endParaRPr lang="en-US" dirty="0"/>
          </a:p>
        </p:txBody>
      </p:sp>
      <p:sp>
        <p:nvSpPr>
          <p:cNvPr id="6" name="Text Placeholder 5"/>
          <p:cNvSpPr>
            <a:spLocks noGrp="1"/>
          </p:cNvSpPr>
          <p:nvPr>
            <p:ph type="body" sz="quarter" idx="10" hasCustomPrompt="1"/>
          </p:nvPr>
        </p:nvSpPr>
        <p:spPr>
          <a:xfrm>
            <a:off x="765697" y="2571750"/>
            <a:ext cx="5965825" cy="1652588"/>
          </a:xfrm>
        </p:spPr>
        <p:txBody>
          <a:bodyPr>
            <a:normAutofit/>
          </a:bodyPr>
          <a:lstStyle>
            <a:lvl1pPr marL="0" indent="0" algn="l">
              <a:buFontTx/>
              <a:buNone/>
              <a:defRPr sz="1600"/>
            </a:lvl1pPr>
            <a:lvl2pPr marL="457200" indent="0" algn="l">
              <a:buFontTx/>
              <a:buNone/>
              <a:defRPr/>
            </a:lvl2pPr>
            <a:lvl3pPr marL="914400" indent="0" algn="l">
              <a:buFontTx/>
              <a:buNone/>
              <a:defRPr/>
            </a:lvl3pPr>
            <a:lvl4pPr marL="1371600" indent="0" algn="l">
              <a:buFontTx/>
              <a:buNone/>
              <a:defRPr/>
            </a:lvl4pPr>
            <a:lvl5pPr marL="1828800" indent="0" algn="l">
              <a:buFontTx/>
              <a:buNone/>
              <a:defRPr/>
            </a:lvl5pPr>
          </a:lstStyle>
          <a:p>
            <a:pPr lvl="0"/>
            <a:r>
              <a:rPr lang="ru-RU" dirty="0"/>
              <a:t>Имя и контактные данные автора</a:t>
            </a:r>
            <a:endParaRPr lang="en-US" dirty="0"/>
          </a:p>
        </p:txBody>
      </p:sp>
    </p:spTree>
    <p:extLst>
      <p:ext uri="{BB962C8B-B14F-4D97-AF65-F5344CB8AC3E}">
        <p14:creationId xmlns:p14="http://schemas.microsoft.com/office/powerpoint/2010/main" xmlns="" val="821411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9144000" cy="5143500"/>
          </a:xfrm>
        </p:spPr>
        <p:txBody>
          <a:bodyPr anchor="ctr"/>
          <a:lstStyle>
            <a:lvl1pPr algn="ctr">
              <a:defRPr/>
            </a:lvl1pPr>
          </a:lstStyle>
          <a:p>
            <a:endParaRPr lang="en-US" dirty="0"/>
          </a:p>
        </p:txBody>
      </p:sp>
      <p:sp>
        <p:nvSpPr>
          <p:cNvPr id="2" name="Title 1"/>
          <p:cNvSpPr>
            <a:spLocks noGrp="1"/>
          </p:cNvSpPr>
          <p:nvPr>
            <p:ph type="title" hasCustomPrompt="1"/>
          </p:nvPr>
        </p:nvSpPr>
        <p:spPr>
          <a:xfrm>
            <a:off x="743140" y="927382"/>
            <a:ext cx="2713244" cy="1644368"/>
          </a:xfrm>
        </p:spPr>
        <p:txBody>
          <a:bodyPr anchor="t" anchorCtr="0">
            <a:normAutofit/>
          </a:bodyPr>
          <a:lstStyle>
            <a:lvl1pPr>
              <a:defRPr sz="2800" baseline="0">
                <a:solidFill>
                  <a:srgbClr val="FFFFFF"/>
                </a:solidFill>
              </a:defRPr>
            </a:lvl1pPr>
          </a:lstStyle>
          <a:p>
            <a:r>
              <a:rPr lang="ru-RU" dirty="0"/>
              <a:t>Место для заголовка</a:t>
            </a:r>
            <a:endParaRPr lang="en-US" dirty="0"/>
          </a:p>
        </p:txBody>
      </p:sp>
    </p:spTree>
    <p:extLst>
      <p:ext uri="{BB962C8B-B14F-4D97-AF65-F5344CB8AC3E}">
        <p14:creationId xmlns:p14="http://schemas.microsoft.com/office/powerpoint/2010/main" xmlns="" val="25418255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Финал">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57200" y="2010279"/>
            <a:ext cx="8229600" cy="620483"/>
          </a:xfrm>
        </p:spPr>
        <p:txBody>
          <a:bodyPr>
            <a:normAutofit/>
          </a:bodyPr>
          <a:lstStyle>
            <a:lvl1pPr algn="ctr">
              <a:defRPr sz="3200">
                <a:solidFill>
                  <a:schemeClr val="bg1"/>
                </a:solidFill>
              </a:defRPr>
            </a:lvl1pPr>
          </a:lstStyle>
          <a:p>
            <a:r>
              <a:rPr lang="ru-RU" dirty="0"/>
              <a:t>Спасибо за внимание!</a:t>
            </a:r>
            <a:endParaRPr lang="en-US" dirty="0"/>
          </a:p>
        </p:txBody>
      </p:sp>
      <p:sp>
        <p:nvSpPr>
          <p:cNvPr id="8" name="Text Placeholder 7"/>
          <p:cNvSpPr>
            <a:spLocks noGrp="1"/>
          </p:cNvSpPr>
          <p:nvPr>
            <p:ph type="body" sz="quarter" idx="10" hasCustomPrompt="1"/>
          </p:nvPr>
        </p:nvSpPr>
        <p:spPr>
          <a:xfrm>
            <a:off x="457200" y="2787704"/>
            <a:ext cx="8229600" cy="594122"/>
          </a:xfrm>
        </p:spPr>
        <p:txBody>
          <a:bodyPr/>
          <a:lstStyle>
            <a:lvl1pPr marL="0" indent="0" algn="ctr">
              <a:buFontTx/>
              <a:buNone/>
              <a:defRPr>
                <a:solidFill>
                  <a:srgbClr val="FFFFFF"/>
                </a:solidFill>
              </a:defRPr>
            </a:lvl1pPr>
            <a:lvl2pPr marL="457200" indent="0" algn="ctr">
              <a:buFontTx/>
              <a:buNone/>
              <a:defRPr>
                <a:solidFill>
                  <a:srgbClr val="FFFFFF"/>
                </a:solidFill>
              </a:defRPr>
            </a:lvl2pPr>
            <a:lvl3pPr marL="914400" indent="0" algn="ctr">
              <a:buFontTx/>
              <a:buNone/>
              <a:defRPr>
                <a:solidFill>
                  <a:srgbClr val="FFFFFF"/>
                </a:solidFill>
              </a:defRPr>
            </a:lvl3pPr>
            <a:lvl4pPr marL="1371600" indent="0" algn="ctr">
              <a:buFontTx/>
              <a:buNone/>
              <a:defRPr>
                <a:solidFill>
                  <a:srgbClr val="FFFFFF"/>
                </a:solidFill>
              </a:defRPr>
            </a:lvl4pPr>
            <a:lvl5pPr marL="1828800" indent="0" algn="ctr">
              <a:buFontTx/>
              <a:buNone/>
              <a:defRPr>
                <a:solidFill>
                  <a:srgbClr val="FFFFFF"/>
                </a:solidFill>
              </a:defRPr>
            </a:lvl5pPr>
          </a:lstStyle>
          <a:p>
            <a:pPr lvl="0"/>
            <a:r>
              <a:rPr lang="ru-RU" dirty="0"/>
              <a:t>Контактные данные</a:t>
            </a:r>
            <a:endParaRPr lang="en-US" dirty="0"/>
          </a:p>
        </p:txBody>
      </p:sp>
    </p:spTree>
    <p:extLst>
      <p:ext uri="{BB962C8B-B14F-4D97-AF65-F5344CB8AC3E}">
        <p14:creationId xmlns:p14="http://schemas.microsoft.com/office/powerpoint/2010/main" xmlns="" val="23202213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Заголовок и объект">
    <p:spTree>
      <p:nvGrpSpPr>
        <p:cNvPr id="1" name=""/>
        <p:cNvGrpSpPr/>
        <p:nvPr/>
      </p:nvGrpSpPr>
      <p:grpSpPr>
        <a:xfrm>
          <a:off x="0" y="0"/>
          <a:ext cx="0" cy="0"/>
          <a:chOff x="0" y="0"/>
          <a:chExt cx="0" cy="0"/>
        </a:xfrm>
      </p:grpSpPr>
      <p:graphicFrame>
        <p:nvGraphicFramePr>
          <p:cNvPr id="3" name="Объект 2" hidden="1"/>
          <p:cNvGraphicFramePr>
            <a:graphicFrameLocks noChangeAspect="1"/>
          </p:cNvGraphicFramePr>
          <p:nvPr userDrawn="1">
            <p:extLst>
              <p:ext uri="{D42A27DB-BD31-4B8C-83A1-F6EECF244321}">
                <p14:modId xmlns="" xmlns:p14="http://schemas.microsoft.com/office/powerpoint/2010/main" val="4074198362"/>
              </p:ext>
            </p:extLst>
          </p:nvPr>
        </p:nvGraphicFramePr>
        <p:xfrm>
          <a:off x="1588" y="1588"/>
          <a:ext cx="1587" cy="1587"/>
        </p:xfrm>
        <a:graphic>
          <a:graphicData uri="http://schemas.openxmlformats.org/presentationml/2006/ole">
            <p:oleObj spid="_x0000_s1026" name="think-cell Slide" r:id="rId3" imgW="360" imgH="360" progId="">
              <p:embed/>
            </p:oleObj>
          </a:graphicData>
        </a:graphic>
      </p:graphicFrame>
      <p:sp>
        <p:nvSpPr>
          <p:cNvPr id="2" name="Заголовок 1"/>
          <p:cNvSpPr>
            <a:spLocks noGrp="1"/>
          </p:cNvSpPr>
          <p:nvPr>
            <p:ph type="title" hasCustomPrompt="1"/>
          </p:nvPr>
        </p:nvSpPr>
        <p:spPr/>
        <p:txBody>
          <a:bodyPr>
            <a:noAutofit/>
          </a:bodyPr>
          <a:lstStyle>
            <a:lvl1pPr>
              <a:defRPr/>
            </a:lvl1pPr>
          </a:lstStyle>
          <a:p>
            <a:r>
              <a:rPr lang="ru-RU"/>
              <a:t>Введите заголовок</a:t>
            </a:r>
            <a:endParaRPr lang="en-US"/>
          </a:p>
        </p:txBody>
      </p:sp>
      <p:sp>
        <p:nvSpPr>
          <p:cNvPr id="7" name="Rectangle 6"/>
          <p:cNvSpPr/>
          <p:nvPr/>
        </p:nvSpPr>
        <p:spPr>
          <a:xfrm>
            <a:off x="9144000" y="-19050"/>
            <a:ext cx="1930500" cy="385762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marL="0" marR="0" lvl="0" indent="0" algn="l" defTabSz="914400" rtl="0" eaLnBrk="1" fontAlgn="auto" latinLnBrk="0" hangingPunct="1">
              <a:lnSpc>
                <a:spcPct val="100000"/>
              </a:lnSpc>
              <a:spcBef>
                <a:spcPts val="0"/>
              </a:spcBef>
              <a:spcAft>
                <a:spcPts val="0"/>
              </a:spcAft>
              <a:buClr>
                <a:srgbClr val="004077"/>
              </a:buClr>
              <a:buSzPct val="90000"/>
              <a:buFont typeface="Wingdings" pitchFamily="2" charset="2"/>
              <a:buNone/>
              <a:tabLst/>
              <a:defRPr/>
            </a:pPr>
            <a:r>
              <a:rPr kumimoji="0" lang="ru-RU" sz="1200" b="0" i="0" u="none" strike="noStrike" kern="1200" cap="none" spc="0" normalizeH="0" baseline="0" noProof="0">
                <a:ln>
                  <a:noFill/>
                </a:ln>
                <a:solidFill>
                  <a:srgbClr val="3C3C3C"/>
                </a:solidFill>
                <a:effectLst/>
                <a:uLnTx/>
                <a:uFillTx/>
                <a:latin typeface="+mn-lt"/>
              </a:rPr>
              <a:t>Используйте выделение+</a:t>
            </a:r>
            <a:r>
              <a:rPr kumimoji="0" lang="en-US" sz="1200" b="0" i="0" u="none" strike="noStrike" kern="1200" cap="none" spc="0" normalizeH="0" baseline="0" noProof="0">
                <a:ln>
                  <a:noFill/>
                </a:ln>
                <a:solidFill>
                  <a:srgbClr val="3C3C3C"/>
                </a:solidFill>
                <a:effectLst/>
                <a:uLnTx/>
                <a:uFillTx/>
                <a:latin typeface="+mn-lt"/>
              </a:rPr>
              <a:t>Tab</a:t>
            </a:r>
            <a:r>
              <a:rPr kumimoji="0" lang="ru-RU" sz="1200" b="0" i="0" u="none" strike="noStrike" kern="1200" cap="none" spc="0" normalizeH="0" baseline="0" noProof="0">
                <a:ln>
                  <a:noFill/>
                </a:ln>
                <a:solidFill>
                  <a:srgbClr val="3C3C3C"/>
                </a:solidFill>
                <a:effectLst/>
                <a:uLnTx/>
                <a:uFillTx/>
                <a:latin typeface="+mn-lt"/>
              </a:rPr>
              <a:t/>
            </a:r>
            <a:br>
              <a:rPr kumimoji="0" lang="ru-RU" sz="1200" b="0" i="0" u="none" strike="noStrike" kern="1200" cap="none" spc="0" normalizeH="0" baseline="0" noProof="0">
                <a:ln>
                  <a:noFill/>
                </a:ln>
                <a:solidFill>
                  <a:srgbClr val="3C3C3C"/>
                </a:solidFill>
                <a:effectLst/>
                <a:uLnTx/>
                <a:uFillTx/>
                <a:latin typeface="+mn-lt"/>
              </a:rPr>
            </a:br>
            <a:r>
              <a:rPr kumimoji="0" lang="ru-RU" sz="1200" b="0" i="0" u="none" strike="noStrike" kern="1200" cap="none" spc="0" normalizeH="0" baseline="0" noProof="0">
                <a:ln>
                  <a:noFill/>
                </a:ln>
                <a:solidFill>
                  <a:srgbClr val="3C3C3C"/>
                </a:solidFill>
                <a:effectLst/>
                <a:uLnTx/>
                <a:uFillTx/>
                <a:latin typeface="+mn-lt"/>
              </a:rPr>
              <a:t>для смены</a:t>
            </a:r>
          </a:p>
          <a:p>
            <a:pPr marL="0" marR="0" lvl="0" indent="0" algn="l" defTabSz="914400" rtl="0" eaLnBrk="1" fontAlgn="auto" latinLnBrk="0" hangingPunct="1">
              <a:lnSpc>
                <a:spcPct val="100000"/>
              </a:lnSpc>
              <a:spcBef>
                <a:spcPts val="0"/>
              </a:spcBef>
              <a:spcAft>
                <a:spcPts val="0"/>
              </a:spcAft>
              <a:buClr>
                <a:srgbClr val="004077"/>
              </a:buClr>
              <a:buSzPct val="90000"/>
              <a:buFont typeface="Wingdings" pitchFamily="2" charset="2"/>
              <a:buNone/>
              <a:tabLst/>
              <a:defRPr/>
            </a:pPr>
            <a:r>
              <a:rPr kumimoji="0" lang="ru-RU" sz="1200" b="0" i="0" u="none" strike="noStrike" kern="1200" cap="none" spc="0" normalizeH="0" baseline="0" noProof="0">
                <a:ln>
                  <a:noFill/>
                </a:ln>
                <a:solidFill>
                  <a:srgbClr val="3C3C3C"/>
                </a:solidFill>
                <a:effectLst/>
                <a:uLnTx/>
                <a:uFillTx/>
                <a:latin typeface="+mn-lt"/>
              </a:rPr>
              <a:t>стилей текста.</a:t>
            </a:r>
          </a:p>
          <a:p>
            <a:pPr marL="0" marR="0" lvl="0" indent="0" algn="l" defTabSz="914400" rtl="0" eaLnBrk="1" fontAlgn="auto" latinLnBrk="0" hangingPunct="1">
              <a:lnSpc>
                <a:spcPct val="100000"/>
              </a:lnSpc>
              <a:spcBef>
                <a:spcPts val="300"/>
              </a:spcBef>
              <a:spcAft>
                <a:spcPts val="0"/>
              </a:spcAft>
              <a:buClr>
                <a:srgbClr val="004077"/>
              </a:buClr>
              <a:buSzPct val="90000"/>
              <a:buFont typeface="Wingdings" pitchFamily="2" charset="2"/>
              <a:buNone/>
              <a:tabLst/>
              <a:defRPr/>
            </a:pPr>
            <a:r>
              <a:rPr kumimoji="0" lang="ru-RU" sz="1200" b="0" i="0" u="none" strike="noStrike" kern="1200" cap="none" spc="0" normalizeH="0" baseline="0" noProof="0">
                <a:ln>
                  <a:noFill/>
                </a:ln>
                <a:solidFill>
                  <a:srgbClr val="3C3C3C"/>
                </a:solidFill>
                <a:effectLst/>
                <a:uLnTx/>
                <a:uFillTx/>
                <a:latin typeface="+mn-lt"/>
              </a:rPr>
              <a:t>Для возврата</a:t>
            </a:r>
            <a:br>
              <a:rPr kumimoji="0" lang="ru-RU" sz="1200" b="0" i="0" u="none" strike="noStrike" kern="1200" cap="none" spc="0" normalizeH="0" baseline="0" noProof="0">
                <a:ln>
                  <a:noFill/>
                </a:ln>
                <a:solidFill>
                  <a:srgbClr val="3C3C3C"/>
                </a:solidFill>
                <a:effectLst/>
                <a:uLnTx/>
                <a:uFillTx/>
                <a:latin typeface="+mn-lt"/>
              </a:rPr>
            </a:br>
            <a:r>
              <a:rPr kumimoji="0" lang="ru-RU" sz="1200" b="0" i="0" u="none" strike="noStrike" kern="1200" cap="none" spc="0" normalizeH="0" baseline="0" noProof="0">
                <a:ln>
                  <a:noFill/>
                </a:ln>
                <a:solidFill>
                  <a:srgbClr val="3C3C3C"/>
                </a:solidFill>
                <a:effectLst/>
                <a:uLnTx/>
                <a:uFillTx/>
                <a:latin typeface="+mn-lt"/>
              </a:rPr>
              <a:t>на предыдущий</a:t>
            </a:r>
            <a:br>
              <a:rPr kumimoji="0" lang="ru-RU" sz="1200" b="0" i="0" u="none" strike="noStrike" kern="1200" cap="none" spc="0" normalizeH="0" baseline="0" noProof="0">
                <a:ln>
                  <a:noFill/>
                </a:ln>
                <a:solidFill>
                  <a:srgbClr val="3C3C3C"/>
                </a:solidFill>
                <a:effectLst/>
                <a:uLnTx/>
                <a:uFillTx/>
                <a:latin typeface="+mn-lt"/>
              </a:rPr>
            </a:br>
            <a:r>
              <a:rPr kumimoji="0" lang="ru-RU" sz="1200" b="0" i="0" u="none" strike="noStrike" kern="1200" cap="none" spc="0" normalizeH="0" baseline="0" noProof="0">
                <a:ln>
                  <a:noFill/>
                </a:ln>
                <a:solidFill>
                  <a:srgbClr val="3C3C3C"/>
                </a:solidFill>
                <a:effectLst/>
                <a:uLnTx/>
                <a:uFillTx/>
                <a:latin typeface="+mn-lt"/>
              </a:rPr>
              <a:t>уровень выделите строку и нажмите </a:t>
            </a:r>
            <a:r>
              <a:rPr kumimoji="0" lang="en-US" sz="1200" b="0" i="0" u="none" strike="noStrike" kern="1200" cap="none" spc="0" normalizeH="0" baseline="0" noProof="0">
                <a:ln>
                  <a:noFill/>
                </a:ln>
                <a:solidFill>
                  <a:srgbClr val="3C3C3C"/>
                </a:solidFill>
                <a:effectLst/>
                <a:uLnTx/>
                <a:uFillTx/>
                <a:latin typeface="+mn-lt"/>
              </a:rPr>
              <a:t>Shift+Tab.</a:t>
            </a:r>
            <a:endParaRPr kumimoji="0" lang="ru-RU" sz="1200" b="0" i="0" u="none" strike="noStrike" kern="1200" cap="none" spc="0" normalizeH="0" baseline="0" noProof="0">
              <a:ln>
                <a:noFill/>
              </a:ln>
              <a:solidFill>
                <a:srgbClr val="3C3C3C"/>
              </a:solidFill>
              <a:effectLst/>
              <a:uLnTx/>
              <a:uFillTx/>
              <a:latin typeface="+mn-lt"/>
            </a:endParaRPr>
          </a:p>
          <a:p>
            <a:pPr marL="0" marR="0" lvl="0" indent="0" algn="l" defTabSz="914400" rtl="0" eaLnBrk="1" fontAlgn="auto" latinLnBrk="0" hangingPunct="1">
              <a:lnSpc>
                <a:spcPct val="100000"/>
              </a:lnSpc>
              <a:spcBef>
                <a:spcPts val="1200"/>
              </a:spcBef>
              <a:spcAft>
                <a:spcPts val="0"/>
              </a:spcAft>
              <a:buClr>
                <a:srgbClr val="004077"/>
              </a:buClr>
              <a:buSzPct val="90000"/>
              <a:buFont typeface="Wingdings" pitchFamily="2" charset="2"/>
              <a:buNone/>
              <a:tabLst/>
              <a:defRPr/>
            </a:pPr>
            <a:r>
              <a:rPr kumimoji="0" lang="ru-RU" sz="1200" b="1" i="0" u="none" strike="noStrike" kern="1200" cap="none" spc="0" normalizeH="0" baseline="0" noProof="0">
                <a:ln>
                  <a:noFill/>
                </a:ln>
                <a:solidFill>
                  <a:srgbClr val="3C3C3C"/>
                </a:solidFill>
                <a:effectLst/>
                <a:uLnTx/>
                <a:uFillTx/>
                <a:latin typeface="+mn-lt"/>
              </a:rPr>
              <a:t>Первый уровень</a:t>
            </a:r>
          </a:p>
          <a:p>
            <a:pPr marL="269875" marR="0" lvl="1" indent="-269875" algn="l" defTabSz="914400" rtl="0" eaLnBrk="1" fontAlgn="auto" latinLnBrk="0" hangingPunct="1">
              <a:lnSpc>
                <a:spcPct val="100000"/>
              </a:lnSpc>
              <a:spcBef>
                <a:spcPts val="300"/>
              </a:spcBef>
              <a:spcAft>
                <a:spcPts val="0"/>
              </a:spcAft>
              <a:buClr>
                <a:srgbClr val="004077"/>
              </a:buClr>
              <a:buSzPct val="100000"/>
              <a:buFont typeface="Wingdings" pitchFamily="2" charset="2"/>
              <a:buChar char="§"/>
              <a:tabLst/>
              <a:defRPr/>
            </a:pPr>
            <a:r>
              <a:rPr kumimoji="0" lang="ru-RU" sz="1200" b="0" i="0" u="none" strike="noStrike" kern="1200" cap="none" spc="0" normalizeH="0" baseline="0" noProof="0">
                <a:ln>
                  <a:noFill/>
                </a:ln>
                <a:solidFill>
                  <a:srgbClr val="3C3C3C"/>
                </a:solidFill>
                <a:effectLst/>
                <a:uLnTx/>
                <a:uFillTx/>
                <a:latin typeface="+mn-lt"/>
              </a:rPr>
              <a:t>Второй уровень</a:t>
            </a:r>
          </a:p>
          <a:p>
            <a:pPr marL="541338" marR="0" lvl="2" indent="-271463" algn="l" defTabSz="914400" rtl="0" eaLnBrk="1" fontAlgn="auto" latinLnBrk="0" hangingPunct="1">
              <a:lnSpc>
                <a:spcPct val="100000"/>
              </a:lnSpc>
              <a:spcBef>
                <a:spcPts val="300"/>
              </a:spcBef>
              <a:spcAft>
                <a:spcPts val="0"/>
              </a:spcAft>
              <a:buClr>
                <a:srgbClr val="0070BA"/>
              </a:buClr>
              <a:buSzTx/>
              <a:buFont typeface="Wingdings" pitchFamily="2" charset="2"/>
              <a:buChar char="§"/>
              <a:tabLst/>
              <a:defRPr/>
            </a:pPr>
            <a:r>
              <a:rPr kumimoji="0" lang="ru-RU" sz="1200" b="0" i="0" u="none" strike="noStrike" kern="1200" cap="none" spc="0" normalizeH="0" baseline="0" noProof="0">
                <a:ln>
                  <a:noFill/>
                </a:ln>
                <a:solidFill>
                  <a:srgbClr val="3C3C3C"/>
                </a:solidFill>
                <a:effectLst/>
                <a:uLnTx/>
                <a:uFillTx/>
                <a:latin typeface="+mn-lt"/>
              </a:rPr>
              <a:t>Третий уровень</a:t>
            </a:r>
          </a:p>
        </p:txBody>
      </p:sp>
      <p:sp>
        <p:nvSpPr>
          <p:cNvPr id="4" name="Объект 3"/>
          <p:cNvSpPr>
            <a:spLocks noGrp="1"/>
          </p:cNvSpPr>
          <p:nvPr>
            <p:ph sz="quarter" idx="11"/>
          </p:nvPr>
        </p:nvSpPr>
        <p:spPr>
          <a:xfrm>
            <a:off x="287339" y="951310"/>
            <a:ext cx="8569324" cy="3807619"/>
          </a:xfrm>
        </p:spPr>
        <p:txBody>
          <a:bodyPr/>
          <a:lstStyle/>
          <a:p>
            <a:pPr lvl="0"/>
            <a:r>
              <a:rPr lang="ru-RU"/>
              <a:t>Образец текста</a:t>
            </a:r>
          </a:p>
          <a:p>
            <a:pPr lvl="1"/>
            <a:r>
              <a:rPr lang="ru-RU"/>
              <a:t>Второй уровень</a:t>
            </a:r>
          </a:p>
          <a:p>
            <a:pPr lvl="2"/>
            <a:r>
              <a:rPr lang="ru-RU"/>
              <a:t>Третий уровень</a:t>
            </a:r>
          </a:p>
        </p:txBody>
      </p:sp>
    </p:spTree>
    <p:extLst>
      <p:ext uri="{BB962C8B-B14F-4D97-AF65-F5344CB8AC3E}">
        <p14:creationId xmlns="" xmlns:p14="http://schemas.microsoft.com/office/powerpoint/2010/main" val="1246798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kfql">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1759937"/>
            <a:ext cx="4038600" cy="2834686"/>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dirty="0"/>
              <a:t>Первый уровень</a:t>
            </a:r>
          </a:p>
          <a:p>
            <a:pPr lvl="1"/>
            <a:r>
              <a:rPr lang="ru-RU" dirty="0"/>
              <a:t>Второй уровень</a:t>
            </a:r>
          </a:p>
          <a:p>
            <a:pPr lvl="2"/>
            <a:r>
              <a:rPr lang="ru-RU" dirty="0"/>
              <a:t>Третий уровень</a:t>
            </a:r>
          </a:p>
          <a:p>
            <a:pPr lvl="3"/>
            <a:r>
              <a:rPr lang="ru-RU" dirty="0"/>
              <a:t>Пятый уровень</a:t>
            </a:r>
          </a:p>
          <a:p>
            <a:pPr lvl="4"/>
            <a:r>
              <a:rPr lang="ru-RU" dirty="0"/>
              <a:t>Шестой уровень</a:t>
            </a:r>
            <a:endParaRPr lang="en-US" dirty="0"/>
          </a:p>
        </p:txBody>
      </p:sp>
      <p:sp>
        <p:nvSpPr>
          <p:cNvPr id="4" name="Content Placeholder 3"/>
          <p:cNvSpPr>
            <a:spLocks noGrp="1"/>
          </p:cNvSpPr>
          <p:nvPr>
            <p:ph sz="half" idx="2" hasCustomPrompt="1"/>
          </p:nvPr>
        </p:nvSpPr>
        <p:spPr>
          <a:xfrm>
            <a:off x="4648200" y="1759937"/>
            <a:ext cx="4038600" cy="2834686"/>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dirty="0"/>
              <a:t>Первый уровень</a:t>
            </a:r>
          </a:p>
          <a:p>
            <a:pPr lvl="1"/>
            <a:r>
              <a:rPr lang="ru-RU" dirty="0"/>
              <a:t>Второй уровень</a:t>
            </a:r>
          </a:p>
          <a:p>
            <a:pPr lvl="2"/>
            <a:r>
              <a:rPr lang="ru-RU" dirty="0"/>
              <a:t>Третий уровень</a:t>
            </a:r>
          </a:p>
          <a:p>
            <a:pPr lvl="3"/>
            <a:r>
              <a:rPr lang="ru-RU" dirty="0"/>
              <a:t>Пятый уровень</a:t>
            </a:r>
          </a:p>
          <a:p>
            <a:pPr lvl="4"/>
            <a:r>
              <a:rPr lang="ru-RU" dirty="0"/>
              <a:t>Шестой уровень</a:t>
            </a:r>
            <a:endParaRPr lang="en-US" dirty="0"/>
          </a:p>
        </p:txBody>
      </p:sp>
      <p:sp>
        <p:nvSpPr>
          <p:cNvPr id="1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ru-RU" dirty="0"/>
              <a:t>Колонтитул</a:t>
            </a:r>
            <a:endParaRPr lang="en-US" dirty="0"/>
          </a:p>
        </p:txBody>
      </p:sp>
      <p:sp>
        <p:nvSpPr>
          <p:cNvPr id="6" name="Title Placeholder 1"/>
          <p:cNvSpPr>
            <a:spLocks noGrp="1"/>
          </p:cNvSpPr>
          <p:nvPr>
            <p:ph type="title"/>
          </p:nvPr>
        </p:nvSpPr>
        <p:spPr>
          <a:xfrm>
            <a:off x="457200" y="927382"/>
            <a:ext cx="8229600" cy="620483"/>
          </a:xfrm>
          <a:prstGeom prst="rect">
            <a:avLst/>
          </a:prstGeom>
        </p:spPr>
        <p:txBody>
          <a:bodyPr vert="horz" lIns="91440" tIns="45720" rIns="91440" bIns="45720" rtlCol="0" anchor="ctr">
            <a:normAutofit/>
          </a:bodyPr>
          <a:lstStyle/>
          <a:p>
            <a:r>
              <a:rPr lang="ru-RU" dirty="0"/>
              <a:t>Заголовок</a:t>
            </a:r>
            <a:endParaRPr lang="en-US" dirty="0"/>
          </a:p>
        </p:txBody>
      </p:sp>
    </p:spTree>
    <p:extLst>
      <p:ext uri="{BB962C8B-B14F-4D97-AF65-F5344CB8AC3E}">
        <p14:creationId xmlns:p14="http://schemas.microsoft.com/office/powerpoint/2010/main" xmlns="" val="12515920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Content Placeholder 2"/>
          <p:cNvSpPr>
            <a:spLocks noGrp="1"/>
          </p:cNvSpPr>
          <p:nvPr>
            <p:ph sz="half" idx="1" hasCustomPrompt="1"/>
          </p:nvPr>
        </p:nvSpPr>
        <p:spPr>
          <a:xfrm>
            <a:off x="457199" y="1759937"/>
            <a:ext cx="5018388" cy="2943032"/>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dirty="0"/>
              <a:t>Первый уровень</a:t>
            </a:r>
          </a:p>
          <a:p>
            <a:pPr lvl="1"/>
            <a:r>
              <a:rPr lang="ru-RU" dirty="0"/>
              <a:t>Второй уровень</a:t>
            </a:r>
          </a:p>
          <a:p>
            <a:pPr lvl="2"/>
            <a:r>
              <a:rPr lang="ru-RU" dirty="0"/>
              <a:t>Третий уровень</a:t>
            </a:r>
          </a:p>
          <a:p>
            <a:pPr lvl="3"/>
            <a:r>
              <a:rPr lang="ru-RU" dirty="0"/>
              <a:t>Пятый уровень</a:t>
            </a:r>
          </a:p>
          <a:p>
            <a:pPr lvl="4"/>
            <a:r>
              <a:rPr lang="ru-RU" dirty="0"/>
              <a:t>Шестой уровень</a:t>
            </a:r>
            <a:endParaRPr lang="en-US" dirty="0"/>
          </a:p>
        </p:txBody>
      </p:sp>
      <p:sp>
        <p:nvSpPr>
          <p:cNvPr id="11" name="Picture Placeholder 10"/>
          <p:cNvSpPr>
            <a:spLocks noGrp="1"/>
          </p:cNvSpPr>
          <p:nvPr>
            <p:ph type="pic" sz="quarter" idx="10"/>
          </p:nvPr>
        </p:nvSpPr>
        <p:spPr>
          <a:xfrm>
            <a:off x="5659438" y="1759744"/>
            <a:ext cx="3027362" cy="1414463"/>
          </a:xfrm>
          <a:custGeom>
            <a:avLst/>
            <a:gdLst/>
            <a:ahLst/>
            <a:cxnLst/>
            <a:rect l="l" t="t" r="r" b="b"/>
            <a:pathLst>
              <a:path w="3027362" h="1885950">
                <a:moveTo>
                  <a:pt x="0" y="0"/>
                </a:moveTo>
                <a:lnTo>
                  <a:pt x="3027362" y="0"/>
                </a:lnTo>
                <a:lnTo>
                  <a:pt x="3027362" y="1063625"/>
                </a:lnTo>
                <a:lnTo>
                  <a:pt x="3026362" y="1063625"/>
                </a:lnTo>
                <a:lnTo>
                  <a:pt x="3023015" y="1129917"/>
                </a:lnTo>
                <a:cubicBezTo>
                  <a:pt x="2982765" y="1526260"/>
                  <a:pt x="2667672" y="1841353"/>
                  <a:pt x="2271329" y="1881603"/>
                </a:cubicBezTo>
                <a:lnTo>
                  <a:pt x="2205037" y="1884951"/>
                </a:lnTo>
                <a:lnTo>
                  <a:pt x="2205037" y="1885950"/>
                </a:lnTo>
                <a:lnTo>
                  <a:pt x="0" y="1885950"/>
                </a:lnTo>
                <a:close/>
              </a:path>
            </a:pathLst>
          </a:custGeom>
          <a:ln>
            <a:noFill/>
          </a:ln>
        </p:spPr>
        <p:txBody>
          <a:bodyPr/>
          <a:lstStyle/>
          <a:p>
            <a:endParaRPr lang="en-US"/>
          </a:p>
        </p:txBody>
      </p:sp>
      <p:sp>
        <p:nvSpPr>
          <p:cNvPr id="20" name="Picture Placeholder 10"/>
          <p:cNvSpPr>
            <a:spLocks noGrp="1"/>
          </p:cNvSpPr>
          <p:nvPr>
            <p:ph type="pic" sz="quarter" idx="11"/>
          </p:nvPr>
        </p:nvSpPr>
        <p:spPr>
          <a:xfrm>
            <a:off x="5659438" y="3288506"/>
            <a:ext cx="3027362" cy="1414463"/>
          </a:xfrm>
          <a:custGeom>
            <a:avLst/>
            <a:gdLst/>
            <a:ahLst/>
            <a:cxnLst/>
            <a:rect l="l" t="t" r="r" b="b"/>
            <a:pathLst>
              <a:path w="3027362" h="1885950">
                <a:moveTo>
                  <a:pt x="0" y="0"/>
                </a:moveTo>
                <a:lnTo>
                  <a:pt x="3027362" y="0"/>
                </a:lnTo>
                <a:lnTo>
                  <a:pt x="3027362" y="1063625"/>
                </a:lnTo>
                <a:lnTo>
                  <a:pt x="3026362" y="1063625"/>
                </a:lnTo>
                <a:lnTo>
                  <a:pt x="3023015" y="1129917"/>
                </a:lnTo>
                <a:cubicBezTo>
                  <a:pt x="2982765" y="1526260"/>
                  <a:pt x="2667672" y="1841353"/>
                  <a:pt x="2271329" y="1881603"/>
                </a:cubicBezTo>
                <a:lnTo>
                  <a:pt x="2205037" y="1884951"/>
                </a:lnTo>
                <a:lnTo>
                  <a:pt x="2205037" y="1885950"/>
                </a:lnTo>
                <a:lnTo>
                  <a:pt x="0" y="1885950"/>
                </a:lnTo>
                <a:close/>
              </a:path>
            </a:pathLst>
          </a:custGeom>
          <a:ln>
            <a:noFill/>
          </a:ln>
        </p:spPr>
        <p:txBody>
          <a:bodyPr/>
          <a:lstStyle/>
          <a:p>
            <a:endParaRPr lang="en-US"/>
          </a:p>
        </p:txBody>
      </p:sp>
      <p:sp>
        <p:nvSpPr>
          <p:cNvPr id="2" name="Title 1"/>
          <p:cNvSpPr>
            <a:spLocks noGrp="1"/>
          </p:cNvSpPr>
          <p:nvPr>
            <p:ph type="title" hasCustomPrompt="1"/>
          </p:nvPr>
        </p:nvSpPr>
        <p:spPr>
          <a:xfrm>
            <a:off x="457200" y="927498"/>
            <a:ext cx="8229600" cy="620315"/>
          </a:xfrm>
        </p:spPr>
        <p:txBody>
          <a:bodyPr/>
          <a:lstStyle/>
          <a:p>
            <a:r>
              <a:rPr lang="ru-RU" dirty="0"/>
              <a:t>Заголовок</a:t>
            </a:r>
            <a:endParaRPr lang="en-US" dirty="0"/>
          </a:p>
        </p:txBody>
      </p:sp>
      <p:sp>
        <p:nvSpPr>
          <p:cNvPr id="15"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en-US"/>
              <a:t>International Students and Scholars Rock</a:t>
            </a:r>
            <a:endParaRPr lang="en-US" dirty="0"/>
          </a:p>
        </p:txBody>
      </p:sp>
    </p:spTree>
    <p:extLst>
      <p:ext uri="{BB962C8B-B14F-4D97-AF65-F5344CB8AC3E}">
        <p14:creationId xmlns:p14="http://schemas.microsoft.com/office/powerpoint/2010/main" xmlns="" val="3025460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57200" y="927382"/>
            <a:ext cx="8229600" cy="620483"/>
          </a:xfrm>
        </p:spPr>
        <p:txBody>
          <a:bodyPr>
            <a:normAutofit/>
          </a:bodyPr>
          <a:lstStyle>
            <a:lvl1pPr>
              <a:defRPr sz="3200"/>
            </a:lvl1pPr>
          </a:lstStyle>
          <a:p>
            <a:r>
              <a:rPr lang="ru-RU" dirty="0"/>
              <a:t>Заголовок</a:t>
            </a:r>
            <a:endParaRPr lang="en-US" dirty="0"/>
          </a:p>
        </p:txBody>
      </p:sp>
      <p:sp>
        <p:nvSpPr>
          <p:cNvPr id="16" name="Picture Placeholder 10"/>
          <p:cNvSpPr>
            <a:spLocks noGrp="1"/>
          </p:cNvSpPr>
          <p:nvPr>
            <p:ph type="pic" sz="quarter" idx="13"/>
          </p:nvPr>
        </p:nvSpPr>
        <p:spPr>
          <a:xfrm>
            <a:off x="457201" y="1759744"/>
            <a:ext cx="2588883" cy="1063056"/>
          </a:xfrm>
          <a:prstGeom prst="round1Rect">
            <a:avLst>
              <a:gd name="adj" fmla="val 37649"/>
            </a:avLst>
          </a:prstGeom>
          <a:ln>
            <a:noFill/>
          </a:ln>
        </p:spPr>
        <p:txBody>
          <a:bodyPr/>
          <a:lstStyle/>
          <a:p>
            <a:endParaRPr lang="en-US"/>
          </a:p>
        </p:txBody>
      </p:sp>
      <p:sp>
        <p:nvSpPr>
          <p:cNvPr id="18" name="Picture Placeholder 10"/>
          <p:cNvSpPr>
            <a:spLocks noGrp="1"/>
          </p:cNvSpPr>
          <p:nvPr>
            <p:ph type="pic" sz="quarter" idx="15"/>
          </p:nvPr>
        </p:nvSpPr>
        <p:spPr>
          <a:xfrm>
            <a:off x="3276149" y="1759744"/>
            <a:ext cx="2588883" cy="1063056"/>
          </a:xfrm>
          <a:prstGeom prst="round1Rect">
            <a:avLst>
              <a:gd name="adj" fmla="val 37649"/>
            </a:avLst>
          </a:prstGeom>
          <a:ln>
            <a:noFill/>
          </a:ln>
        </p:spPr>
        <p:txBody>
          <a:bodyPr/>
          <a:lstStyle/>
          <a:p>
            <a:endParaRPr lang="en-US"/>
          </a:p>
        </p:txBody>
      </p:sp>
      <p:sp>
        <p:nvSpPr>
          <p:cNvPr id="19" name="Picture Placeholder 10"/>
          <p:cNvSpPr>
            <a:spLocks noGrp="1"/>
          </p:cNvSpPr>
          <p:nvPr>
            <p:ph type="pic" sz="quarter" idx="16"/>
          </p:nvPr>
        </p:nvSpPr>
        <p:spPr>
          <a:xfrm>
            <a:off x="6097917" y="1759744"/>
            <a:ext cx="2588883" cy="1063056"/>
          </a:xfrm>
          <a:prstGeom prst="round1Rect">
            <a:avLst>
              <a:gd name="adj" fmla="val 37649"/>
            </a:avLst>
          </a:prstGeom>
          <a:ln>
            <a:noFill/>
          </a:ln>
        </p:spPr>
        <p:txBody>
          <a:bodyPr/>
          <a:lstStyle/>
          <a:p>
            <a:endParaRPr lang="en-US"/>
          </a:p>
        </p:txBody>
      </p:sp>
      <p:sp>
        <p:nvSpPr>
          <p:cNvPr id="20" name="Picture Placeholder 10"/>
          <p:cNvSpPr>
            <a:spLocks noGrp="1"/>
          </p:cNvSpPr>
          <p:nvPr>
            <p:ph type="pic" sz="quarter" idx="17"/>
          </p:nvPr>
        </p:nvSpPr>
        <p:spPr>
          <a:xfrm>
            <a:off x="457201" y="3324086"/>
            <a:ext cx="2588883" cy="1063056"/>
          </a:xfrm>
          <a:prstGeom prst="round1Rect">
            <a:avLst>
              <a:gd name="adj" fmla="val 37649"/>
            </a:avLst>
          </a:prstGeom>
          <a:ln>
            <a:noFill/>
          </a:ln>
        </p:spPr>
        <p:txBody>
          <a:bodyPr/>
          <a:lstStyle/>
          <a:p>
            <a:endParaRPr lang="en-US"/>
          </a:p>
        </p:txBody>
      </p:sp>
      <p:sp>
        <p:nvSpPr>
          <p:cNvPr id="21" name="Picture Placeholder 10"/>
          <p:cNvSpPr>
            <a:spLocks noGrp="1"/>
          </p:cNvSpPr>
          <p:nvPr>
            <p:ph type="pic" sz="quarter" idx="18"/>
          </p:nvPr>
        </p:nvSpPr>
        <p:spPr>
          <a:xfrm>
            <a:off x="3276149" y="3324086"/>
            <a:ext cx="2588883" cy="1063056"/>
          </a:xfrm>
          <a:prstGeom prst="round1Rect">
            <a:avLst>
              <a:gd name="adj" fmla="val 37649"/>
            </a:avLst>
          </a:prstGeom>
          <a:ln>
            <a:noFill/>
          </a:ln>
        </p:spPr>
        <p:txBody>
          <a:bodyPr/>
          <a:lstStyle/>
          <a:p>
            <a:endParaRPr lang="en-US"/>
          </a:p>
        </p:txBody>
      </p:sp>
      <p:sp>
        <p:nvSpPr>
          <p:cNvPr id="22" name="Picture Placeholder 10"/>
          <p:cNvSpPr>
            <a:spLocks noGrp="1"/>
          </p:cNvSpPr>
          <p:nvPr>
            <p:ph type="pic" sz="quarter" idx="19"/>
          </p:nvPr>
        </p:nvSpPr>
        <p:spPr>
          <a:xfrm>
            <a:off x="6097917" y="3324086"/>
            <a:ext cx="2588883" cy="1063056"/>
          </a:xfrm>
          <a:prstGeom prst="round1Rect">
            <a:avLst>
              <a:gd name="adj" fmla="val 37649"/>
            </a:avLst>
          </a:prstGeom>
          <a:ln>
            <a:noFill/>
          </a:ln>
        </p:spPr>
        <p:txBody>
          <a:bodyPr/>
          <a:lstStyle/>
          <a:p>
            <a:endParaRPr lang="en-US"/>
          </a:p>
        </p:txBody>
      </p:sp>
      <p:sp>
        <p:nvSpPr>
          <p:cNvPr id="25" name="Text Placeholder 24"/>
          <p:cNvSpPr>
            <a:spLocks noGrp="1"/>
          </p:cNvSpPr>
          <p:nvPr>
            <p:ph type="body" sz="quarter" idx="20" hasCustomPrompt="1"/>
          </p:nvPr>
        </p:nvSpPr>
        <p:spPr>
          <a:xfrm>
            <a:off x="457201" y="2899173"/>
            <a:ext cx="2589213" cy="269081"/>
          </a:xfrm>
        </p:spPr>
        <p:txBody>
          <a:bodyPr>
            <a:normAutofit/>
          </a:bodyPr>
          <a:lstStyle>
            <a:lvl1pPr marL="0" indent="0">
              <a:buFont typeface="Arial"/>
              <a:buNone/>
              <a:defRPr sz="1200"/>
            </a:lvl1pPr>
          </a:lstStyle>
          <a:p>
            <a:pPr lvl="0"/>
            <a:r>
              <a:rPr lang="ru-RU" dirty="0"/>
              <a:t>Подпись</a:t>
            </a:r>
            <a:endParaRPr lang="en-US" dirty="0"/>
          </a:p>
        </p:txBody>
      </p:sp>
      <p:sp>
        <p:nvSpPr>
          <p:cNvPr id="26" name="Text Placeholder 24"/>
          <p:cNvSpPr>
            <a:spLocks noGrp="1"/>
          </p:cNvSpPr>
          <p:nvPr>
            <p:ph type="body" sz="quarter" idx="21" hasCustomPrompt="1"/>
          </p:nvPr>
        </p:nvSpPr>
        <p:spPr>
          <a:xfrm>
            <a:off x="3275819" y="2899173"/>
            <a:ext cx="2589213" cy="269081"/>
          </a:xfrm>
        </p:spPr>
        <p:txBody>
          <a:bodyPr>
            <a:normAutofit/>
          </a:bodyPr>
          <a:lstStyle>
            <a:lvl1pPr marL="0" indent="0">
              <a:buFont typeface="Arial"/>
              <a:buNone/>
              <a:defRPr sz="1200"/>
            </a:lvl1pPr>
          </a:lstStyle>
          <a:p>
            <a:pPr lvl="0"/>
            <a:r>
              <a:rPr lang="ru-RU" dirty="0"/>
              <a:t>Подпись</a:t>
            </a:r>
            <a:endParaRPr lang="en-US" dirty="0"/>
          </a:p>
        </p:txBody>
      </p:sp>
      <p:sp>
        <p:nvSpPr>
          <p:cNvPr id="27" name="Text Placeholder 24"/>
          <p:cNvSpPr>
            <a:spLocks noGrp="1"/>
          </p:cNvSpPr>
          <p:nvPr>
            <p:ph type="body" sz="quarter" idx="22" hasCustomPrompt="1"/>
          </p:nvPr>
        </p:nvSpPr>
        <p:spPr>
          <a:xfrm>
            <a:off x="6085706" y="2899173"/>
            <a:ext cx="2589213" cy="269081"/>
          </a:xfrm>
        </p:spPr>
        <p:txBody>
          <a:bodyPr>
            <a:normAutofit/>
          </a:bodyPr>
          <a:lstStyle>
            <a:lvl1pPr marL="0" indent="0">
              <a:buFont typeface="Arial"/>
              <a:buNone/>
              <a:defRPr sz="1200"/>
            </a:lvl1pPr>
          </a:lstStyle>
          <a:p>
            <a:pPr lvl="0"/>
            <a:r>
              <a:rPr lang="ru-RU" dirty="0"/>
              <a:t>Подпись</a:t>
            </a:r>
            <a:endParaRPr lang="en-US" dirty="0"/>
          </a:p>
        </p:txBody>
      </p:sp>
      <p:sp>
        <p:nvSpPr>
          <p:cNvPr id="28" name="Text Placeholder 24"/>
          <p:cNvSpPr>
            <a:spLocks noGrp="1"/>
          </p:cNvSpPr>
          <p:nvPr>
            <p:ph type="body" sz="quarter" idx="23" hasCustomPrompt="1"/>
          </p:nvPr>
        </p:nvSpPr>
        <p:spPr>
          <a:xfrm>
            <a:off x="457201" y="4472763"/>
            <a:ext cx="2589213" cy="269081"/>
          </a:xfrm>
        </p:spPr>
        <p:txBody>
          <a:bodyPr>
            <a:normAutofit/>
          </a:bodyPr>
          <a:lstStyle>
            <a:lvl1pPr marL="0" indent="0">
              <a:buFont typeface="Arial"/>
              <a:buNone/>
              <a:defRPr sz="1200"/>
            </a:lvl1pPr>
          </a:lstStyle>
          <a:p>
            <a:pPr lvl="0"/>
            <a:r>
              <a:rPr lang="ru-RU" dirty="0"/>
              <a:t>Подпись</a:t>
            </a:r>
            <a:endParaRPr lang="en-US" dirty="0"/>
          </a:p>
        </p:txBody>
      </p:sp>
      <p:sp>
        <p:nvSpPr>
          <p:cNvPr id="29" name="Text Placeholder 24"/>
          <p:cNvSpPr>
            <a:spLocks noGrp="1"/>
          </p:cNvSpPr>
          <p:nvPr>
            <p:ph type="body" sz="quarter" idx="24" hasCustomPrompt="1"/>
          </p:nvPr>
        </p:nvSpPr>
        <p:spPr>
          <a:xfrm>
            <a:off x="3275819" y="4472763"/>
            <a:ext cx="2589213" cy="269081"/>
          </a:xfrm>
        </p:spPr>
        <p:txBody>
          <a:bodyPr>
            <a:normAutofit/>
          </a:bodyPr>
          <a:lstStyle>
            <a:lvl1pPr marL="0" indent="0">
              <a:buFont typeface="Arial"/>
              <a:buNone/>
              <a:defRPr sz="1200"/>
            </a:lvl1pPr>
          </a:lstStyle>
          <a:p>
            <a:pPr lvl="0"/>
            <a:r>
              <a:rPr lang="ru-RU" dirty="0"/>
              <a:t>Подпись</a:t>
            </a:r>
            <a:endParaRPr lang="en-US" dirty="0"/>
          </a:p>
        </p:txBody>
      </p:sp>
      <p:sp>
        <p:nvSpPr>
          <p:cNvPr id="30" name="Text Placeholder 24"/>
          <p:cNvSpPr>
            <a:spLocks noGrp="1"/>
          </p:cNvSpPr>
          <p:nvPr>
            <p:ph type="body" sz="quarter" idx="25" hasCustomPrompt="1"/>
          </p:nvPr>
        </p:nvSpPr>
        <p:spPr>
          <a:xfrm>
            <a:off x="6085706" y="4472763"/>
            <a:ext cx="2589213" cy="269081"/>
          </a:xfrm>
        </p:spPr>
        <p:txBody>
          <a:bodyPr>
            <a:normAutofit/>
          </a:bodyPr>
          <a:lstStyle>
            <a:lvl1pPr marL="0" indent="0">
              <a:buFont typeface="Arial"/>
              <a:buNone/>
              <a:defRPr sz="1200"/>
            </a:lvl1pPr>
          </a:lstStyle>
          <a:p>
            <a:pPr lvl="0"/>
            <a:r>
              <a:rPr lang="ru-RU" dirty="0"/>
              <a:t>Подпись</a:t>
            </a:r>
            <a:endParaRPr lang="en-US" dirty="0"/>
          </a:p>
        </p:txBody>
      </p:sp>
      <p:sp>
        <p:nvSpPr>
          <p:cNvPr id="3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en-US"/>
              <a:t>International Students and Scholars Rock</a:t>
            </a:r>
            <a:endParaRPr lang="en-US" dirty="0"/>
          </a:p>
        </p:txBody>
      </p:sp>
    </p:spTree>
    <p:extLst>
      <p:ext uri="{BB962C8B-B14F-4D97-AF65-F5344CB8AC3E}">
        <p14:creationId xmlns:p14="http://schemas.microsoft.com/office/powerpoint/2010/main" xmlns="" val="7186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57200" y="927382"/>
            <a:ext cx="8229600" cy="620483"/>
          </a:xfrm>
        </p:spPr>
        <p:txBody>
          <a:bodyPr>
            <a:normAutofit/>
          </a:bodyPr>
          <a:lstStyle>
            <a:lvl1pPr>
              <a:defRPr sz="3200"/>
            </a:lvl1pPr>
          </a:lstStyle>
          <a:p>
            <a:r>
              <a:rPr lang="ru-RU" dirty="0"/>
              <a:t>Заголовок</a:t>
            </a:r>
            <a:endParaRPr lang="en-US" dirty="0"/>
          </a:p>
        </p:txBody>
      </p:sp>
      <p:sp>
        <p:nvSpPr>
          <p:cNvPr id="7" name="Picture Placeholder 10"/>
          <p:cNvSpPr>
            <a:spLocks noGrp="1"/>
          </p:cNvSpPr>
          <p:nvPr>
            <p:ph type="pic" sz="quarter" idx="13"/>
          </p:nvPr>
        </p:nvSpPr>
        <p:spPr>
          <a:xfrm>
            <a:off x="457201" y="1759744"/>
            <a:ext cx="2588883" cy="1063056"/>
          </a:xfrm>
          <a:prstGeom prst="round1Rect">
            <a:avLst>
              <a:gd name="adj" fmla="val 37649"/>
            </a:avLst>
          </a:prstGeom>
          <a:ln>
            <a:noFill/>
          </a:ln>
        </p:spPr>
        <p:txBody>
          <a:bodyPr/>
          <a:lstStyle/>
          <a:p>
            <a:endParaRPr lang="en-US"/>
          </a:p>
        </p:txBody>
      </p:sp>
      <p:sp>
        <p:nvSpPr>
          <p:cNvPr id="8" name="Picture Placeholder 10"/>
          <p:cNvSpPr>
            <a:spLocks noGrp="1"/>
          </p:cNvSpPr>
          <p:nvPr>
            <p:ph type="pic" sz="quarter" idx="15"/>
          </p:nvPr>
        </p:nvSpPr>
        <p:spPr>
          <a:xfrm>
            <a:off x="3276149" y="1759744"/>
            <a:ext cx="2588883" cy="1063056"/>
          </a:xfrm>
          <a:prstGeom prst="round1Rect">
            <a:avLst>
              <a:gd name="adj" fmla="val 37649"/>
            </a:avLst>
          </a:prstGeom>
          <a:ln>
            <a:noFill/>
          </a:ln>
        </p:spPr>
        <p:txBody>
          <a:bodyPr/>
          <a:lstStyle/>
          <a:p>
            <a:endParaRPr lang="en-US"/>
          </a:p>
        </p:txBody>
      </p:sp>
      <p:sp>
        <p:nvSpPr>
          <p:cNvPr id="9" name="Picture Placeholder 10"/>
          <p:cNvSpPr>
            <a:spLocks noGrp="1"/>
          </p:cNvSpPr>
          <p:nvPr>
            <p:ph type="pic" sz="quarter" idx="16"/>
          </p:nvPr>
        </p:nvSpPr>
        <p:spPr>
          <a:xfrm>
            <a:off x="6097917" y="1759744"/>
            <a:ext cx="2588883" cy="1063056"/>
          </a:xfrm>
          <a:prstGeom prst="round1Rect">
            <a:avLst>
              <a:gd name="adj" fmla="val 37649"/>
            </a:avLst>
          </a:prstGeom>
          <a:ln>
            <a:noFill/>
          </a:ln>
        </p:spPr>
        <p:txBody>
          <a:bodyPr/>
          <a:lstStyle/>
          <a:p>
            <a:endParaRPr lang="en-US"/>
          </a:p>
        </p:txBody>
      </p:sp>
      <p:sp>
        <p:nvSpPr>
          <p:cNvPr id="13" name="Text Placeholder 24"/>
          <p:cNvSpPr>
            <a:spLocks noGrp="1"/>
          </p:cNvSpPr>
          <p:nvPr>
            <p:ph type="body" sz="quarter" idx="20" hasCustomPrompt="1"/>
          </p:nvPr>
        </p:nvSpPr>
        <p:spPr>
          <a:xfrm>
            <a:off x="457201" y="2899173"/>
            <a:ext cx="2589213" cy="269081"/>
          </a:xfrm>
        </p:spPr>
        <p:txBody>
          <a:bodyPr>
            <a:normAutofit/>
          </a:bodyPr>
          <a:lstStyle>
            <a:lvl1pPr marL="0" indent="0">
              <a:buFont typeface="Arial"/>
              <a:buNone/>
              <a:defRPr sz="1200"/>
            </a:lvl1pPr>
          </a:lstStyle>
          <a:p>
            <a:pPr lvl="0"/>
            <a:r>
              <a:rPr lang="ru-RU" dirty="0"/>
              <a:t>Подпись</a:t>
            </a:r>
            <a:endParaRPr lang="en-US" dirty="0"/>
          </a:p>
        </p:txBody>
      </p:sp>
      <p:sp>
        <p:nvSpPr>
          <p:cNvPr id="14" name="Text Placeholder 24"/>
          <p:cNvSpPr>
            <a:spLocks noGrp="1"/>
          </p:cNvSpPr>
          <p:nvPr>
            <p:ph type="body" sz="quarter" idx="21" hasCustomPrompt="1"/>
          </p:nvPr>
        </p:nvSpPr>
        <p:spPr>
          <a:xfrm>
            <a:off x="3275819" y="2899173"/>
            <a:ext cx="2589213" cy="269081"/>
          </a:xfrm>
        </p:spPr>
        <p:txBody>
          <a:bodyPr>
            <a:normAutofit/>
          </a:bodyPr>
          <a:lstStyle>
            <a:lvl1pPr marL="0" indent="0">
              <a:buFont typeface="Arial"/>
              <a:buNone/>
              <a:defRPr sz="1200"/>
            </a:lvl1pPr>
          </a:lstStyle>
          <a:p>
            <a:pPr lvl="0"/>
            <a:r>
              <a:rPr lang="ru-RU" dirty="0"/>
              <a:t>Подпись</a:t>
            </a:r>
            <a:endParaRPr lang="en-US" dirty="0"/>
          </a:p>
        </p:txBody>
      </p:sp>
      <p:sp>
        <p:nvSpPr>
          <p:cNvPr id="15" name="Text Placeholder 24"/>
          <p:cNvSpPr>
            <a:spLocks noGrp="1"/>
          </p:cNvSpPr>
          <p:nvPr>
            <p:ph type="body" sz="quarter" idx="22" hasCustomPrompt="1"/>
          </p:nvPr>
        </p:nvSpPr>
        <p:spPr>
          <a:xfrm>
            <a:off x="6085706" y="2899173"/>
            <a:ext cx="2589213" cy="269081"/>
          </a:xfrm>
        </p:spPr>
        <p:txBody>
          <a:bodyPr>
            <a:normAutofit/>
          </a:bodyPr>
          <a:lstStyle>
            <a:lvl1pPr marL="0" indent="0">
              <a:buFont typeface="Arial"/>
              <a:buNone/>
              <a:defRPr sz="1200"/>
            </a:lvl1pPr>
          </a:lstStyle>
          <a:p>
            <a:pPr lvl="0"/>
            <a:r>
              <a:rPr lang="ru-RU" dirty="0"/>
              <a:t>Подпись</a:t>
            </a:r>
            <a:endParaRPr lang="en-US" dirty="0"/>
          </a:p>
        </p:txBody>
      </p:sp>
      <p:sp>
        <p:nvSpPr>
          <p:cNvPr id="19" name="Content Placeholder 2"/>
          <p:cNvSpPr>
            <a:spLocks noGrp="1"/>
          </p:cNvSpPr>
          <p:nvPr>
            <p:ph sz="half" idx="1" hasCustomPrompt="1"/>
          </p:nvPr>
        </p:nvSpPr>
        <p:spPr>
          <a:xfrm>
            <a:off x="457200" y="3319723"/>
            <a:ext cx="4038600" cy="12749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ru-RU" dirty="0"/>
              <a:t>Первый уровень</a:t>
            </a:r>
          </a:p>
          <a:p>
            <a:pPr lvl="1"/>
            <a:r>
              <a:rPr lang="ru-RU" dirty="0"/>
              <a:t>Второй уровень</a:t>
            </a:r>
          </a:p>
          <a:p>
            <a:pPr lvl="2"/>
            <a:r>
              <a:rPr lang="ru-RU" dirty="0"/>
              <a:t>Третий уровень</a:t>
            </a:r>
          </a:p>
          <a:p>
            <a:pPr lvl="3"/>
            <a:r>
              <a:rPr lang="ru-RU" dirty="0"/>
              <a:t>Пятый уровень</a:t>
            </a:r>
          </a:p>
          <a:p>
            <a:pPr lvl="4"/>
            <a:r>
              <a:rPr lang="ru-RU" dirty="0"/>
              <a:t>Шестой уровень</a:t>
            </a:r>
            <a:endParaRPr lang="en-US" dirty="0"/>
          </a:p>
        </p:txBody>
      </p:sp>
      <p:sp>
        <p:nvSpPr>
          <p:cNvPr id="20" name="Content Placeholder 3"/>
          <p:cNvSpPr>
            <a:spLocks noGrp="1"/>
          </p:cNvSpPr>
          <p:nvPr>
            <p:ph sz="half" idx="2" hasCustomPrompt="1"/>
          </p:nvPr>
        </p:nvSpPr>
        <p:spPr>
          <a:xfrm>
            <a:off x="4648200" y="3319723"/>
            <a:ext cx="4038600" cy="12749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ru-RU" dirty="0"/>
              <a:t>Первый уровень</a:t>
            </a:r>
          </a:p>
          <a:p>
            <a:pPr lvl="1"/>
            <a:r>
              <a:rPr lang="ru-RU" dirty="0"/>
              <a:t>Второй уровень</a:t>
            </a:r>
          </a:p>
          <a:p>
            <a:pPr lvl="2"/>
            <a:r>
              <a:rPr lang="ru-RU" dirty="0"/>
              <a:t>Третий уровень</a:t>
            </a:r>
          </a:p>
          <a:p>
            <a:pPr lvl="3"/>
            <a:r>
              <a:rPr lang="ru-RU" dirty="0"/>
              <a:t>Пятый уровень</a:t>
            </a:r>
          </a:p>
          <a:p>
            <a:pPr lvl="4"/>
            <a:r>
              <a:rPr lang="ru-RU" dirty="0"/>
              <a:t>Шестой уровень</a:t>
            </a:r>
            <a:endParaRPr lang="en-US" dirty="0"/>
          </a:p>
        </p:txBody>
      </p:sp>
      <p:sp>
        <p:nvSpPr>
          <p:cNvPr id="21"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ru-RU" dirty="0"/>
              <a:t>Колонтитул</a:t>
            </a:r>
            <a:endParaRPr lang="en-US" dirty="0"/>
          </a:p>
        </p:txBody>
      </p:sp>
    </p:spTree>
    <p:extLst>
      <p:ext uri="{BB962C8B-B14F-4D97-AF65-F5344CB8AC3E}">
        <p14:creationId xmlns:p14="http://schemas.microsoft.com/office/powerpoint/2010/main" xmlns="" val="1963299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457200" y="927382"/>
            <a:ext cx="8229600" cy="620483"/>
          </a:xfrm>
        </p:spPr>
        <p:txBody>
          <a:bodyPr>
            <a:normAutofit/>
          </a:bodyPr>
          <a:lstStyle>
            <a:lvl1pPr>
              <a:defRPr sz="3200"/>
            </a:lvl1pPr>
          </a:lstStyle>
          <a:p>
            <a:r>
              <a:rPr lang="ru-RU" dirty="0"/>
              <a:t>Заголовок</a:t>
            </a:r>
            <a:endParaRPr lang="en-US" dirty="0"/>
          </a:p>
        </p:txBody>
      </p:sp>
      <p:sp>
        <p:nvSpPr>
          <p:cNvPr id="16" name="Content Placeholder 2"/>
          <p:cNvSpPr>
            <a:spLocks noGrp="1"/>
          </p:cNvSpPr>
          <p:nvPr>
            <p:ph sz="half" idx="1" hasCustomPrompt="1"/>
          </p:nvPr>
        </p:nvSpPr>
        <p:spPr>
          <a:xfrm>
            <a:off x="457199" y="1759937"/>
            <a:ext cx="5018388" cy="2943032"/>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dirty="0"/>
              <a:t>Первый уровень</a:t>
            </a:r>
          </a:p>
          <a:p>
            <a:pPr lvl="1"/>
            <a:r>
              <a:rPr lang="ru-RU" dirty="0"/>
              <a:t>Второй уровень</a:t>
            </a:r>
          </a:p>
          <a:p>
            <a:pPr lvl="2"/>
            <a:r>
              <a:rPr lang="ru-RU" dirty="0"/>
              <a:t>Третий уровень</a:t>
            </a:r>
          </a:p>
          <a:p>
            <a:pPr lvl="3"/>
            <a:r>
              <a:rPr lang="ru-RU" dirty="0"/>
              <a:t>Пятый уровень</a:t>
            </a:r>
          </a:p>
          <a:p>
            <a:pPr lvl="4"/>
            <a:r>
              <a:rPr lang="ru-RU" dirty="0"/>
              <a:t>Шестой уровень</a:t>
            </a:r>
            <a:endParaRPr lang="en-US" dirty="0"/>
          </a:p>
        </p:txBody>
      </p:sp>
      <p:sp>
        <p:nvSpPr>
          <p:cNvPr id="18" name="Picture Placeholder 10"/>
          <p:cNvSpPr>
            <a:spLocks noGrp="1"/>
          </p:cNvSpPr>
          <p:nvPr>
            <p:ph type="pic" sz="quarter" idx="11"/>
          </p:nvPr>
        </p:nvSpPr>
        <p:spPr>
          <a:xfrm>
            <a:off x="5659439" y="1770130"/>
            <a:ext cx="3036565" cy="2919036"/>
          </a:xfrm>
          <a:custGeom>
            <a:avLst/>
            <a:gdLst>
              <a:gd name="connsiteX0" fmla="*/ 0 w 3027362"/>
              <a:gd name="connsiteY0" fmla="*/ 0 h 1885950"/>
              <a:gd name="connsiteX1" fmla="*/ 2528981 w 3027362"/>
              <a:gd name="connsiteY1" fmla="*/ 0 h 1885950"/>
              <a:gd name="connsiteX2" fmla="*/ 3027362 w 3027362"/>
              <a:gd name="connsiteY2" fmla="*/ 498381 h 1885950"/>
              <a:gd name="connsiteX3" fmla="*/ 3027362 w 3027362"/>
              <a:gd name="connsiteY3" fmla="*/ 1885950 h 1885950"/>
              <a:gd name="connsiteX4" fmla="*/ 0 w 3027362"/>
              <a:gd name="connsiteY4" fmla="*/ 1885950 h 1885950"/>
              <a:gd name="connsiteX5" fmla="*/ 0 w 3027362"/>
              <a:gd name="connsiteY5" fmla="*/ 0 h 1885950"/>
              <a:gd name="connsiteX0" fmla="*/ 0 w 3036565"/>
              <a:gd name="connsiteY0" fmla="*/ 0 h 3892048"/>
              <a:gd name="connsiteX1" fmla="*/ 2528981 w 3036565"/>
              <a:gd name="connsiteY1" fmla="*/ 0 h 3892048"/>
              <a:gd name="connsiteX2" fmla="*/ 3027362 w 3036565"/>
              <a:gd name="connsiteY2" fmla="*/ 498381 h 3892048"/>
              <a:gd name="connsiteX3" fmla="*/ 3036565 w 3036565"/>
              <a:gd name="connsiteY3" fmla="*/ 3892048 h 3892048"/>
              <a:gd name="connsiteX4" fmla="*/ 0 w 3036565"/>
              <a:gd name="connsiteY4" fmla="*/ 1885950 h 3892048"/>
              <a:gd name="connsiteX5" fmla="*/ 0 w 3036565"/>
              <a:gd name="connsiteY5" fmla="*/ 0 h 3892048"/>
              <a:gd name="connsiteX0" fmla="*/ 0 w 3036565"/>
              <a:gd name="connsiteY0" fmla="*/ 0 h 3892048"/>
              <a:gd name="connsiteX1" fmla="*/ 2528981 w 3036565"/>
              <a:gd name="connsiteY1" fmla="*/ 0 h 3892048"/>
              <a:gd name="connsiteX2" fmla="*/ 3027362 w 3036565"/>
              <a:gd name="connsiteY2" fmla="*/ 498381 h 3892048"/>
              <a:gd name="connsiteX3" fmla="*/ 3036565 w 3036565"/>
              <a:gd name="connsiteY3" fmla="*/ 3892048 h 3892048"/>
              <a:gd name="connsiteX4" fmla="*/ 9203 w 3036565"/>
              <a:gd name="connsiteY4" fmla="*/ 3892047 h 3892048"/>
              <a:gd name="connsiteX5" fmla="*/ 0 w 3036565"/>
              <a:gd name="connsiteY5" fmla="*/ 0 h 389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6565" h="3892048">
                <a:moveTo>
                  <a:pt x="0" y="0"/>
                </a:moveTo>
                <a:lnTo>
                  <a:pt x="2528981" y="0"/>
                </a:lnTo>
                <a:cubicBezTo>
                  <a:pt x="2804229" y="0"/>
                  <a:pt x="3027362" y="223133"/>
                  <a:pt x="3027362" y="498381"/>
                </a:cubicBezTo>
                <a:cubicBezTo>
                  <a:pt x="3030430" y="1629603"/>
                  <a:pt x="3033497" y="2760826"/>
                  <a:pt x="3036565" y="3892048"/>
                </a:cubicBezTo>
                <a:lnTo>
                  <a:pt x="9203" y="3892047"/>
                </a:lnTo>
                <a:cubicBezTo>
                  <a:pt x="6135" y="2594698"/>
                  <a:pt x="3068" y="1297349"/>
                  <a:pt x="0" y="0"/>
                </a:cubicBezTo>
                <a:close/>
              </a:path>
            </a:pathLst>
          </a:custGeom>
          <a:ln>
            <a:noFill/>
          </a:ln>
        </p:spPr>
        <p:txBody>
          <a:bodyPr/>
          <a:lstStyle/>
          <a:p>
            <a:endParaRPr lang="en-US"/>
          </a:p>
        </p:txBody>
      </p:sp>
      <p:sp>
        <p:nvSpPr>
          <p:cNvPr id="1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ru-RU" dirty="0"/>
              <a:t>Колонтитул</a:t>
            </a:r>
            <a:endParaRPr lang="en-US" dirty="0"/>
          </a:p>
        </p:txBody>
      </p:sp>
    </p:spTree>
    <p:extLst>
      <p:ext uri="{BB962C8B-B14F-4D97-AF65-F5344CB8AC3E}">
        <p14:creationId xmlns:p14="http://schemas.microsoft.com/office/powerpoint/2010/main" xmlns="" val="1955911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1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ru-RU" dirty="0"/>
              <a:t>Колонтитул</a:t>
            </a:r>
            <a:endParaRPr lang="en-US" dirty="0"/>
          </a:p>
        </p:txBody>
      </p:sp>
    </p:spTree>
    <p:extLst>
      <p:ext uri="{BB962C8B-B14F-4D97-AF65-F5344CB8AC3E}">
        <p14:creationId xmlns:p14="http://schemas.microsoft.com/office/powerpoint/2010/main" xmlns="" val="545387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371600" y="4599335"/>
            <a:ext cx="6400800" cy="228599"/>
          </a:xfrm>
        </p:spPr>
        <p:txBody>
          <a:bodyPr anchor="b" anchorCtr="0">
            <a:normAutofit/>
          </a:bodyPr>
          <a:lstStyle>
            <a:lvl1pPr marL="0" indent="0" algn="ctr">
              <a:buNone/>
              <a:defRPr sz="12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dirty="0"/>
              <a:t>Редактируемый элемент</a:t>
            </a:r>
            <a:endParaRPr lang="en-US" dirty="0"/>
          </a:p>
        </p:txBody>
      </p:sp>
      <p:sp>
        <p:nvSpPr>
          <p:cNvPr id="7" name="TextBox 6"/>
          <p:cNvSpPr txBox="1"/>
          <p:nvPr userDrawn="1"/>
        </p:nvSpPr>
        <p:spPr>
          <a:xfrm>
            <a:off x="5098416" y="490274"/>
            <a:ext cx="184731" cy="369332"/>
          </a:xfrm>
          <a:prstGeom prst="rect">
            <a:avLst/>
          </a:prstGeom>
          <a:noFill/>
        </p:spPr>
        <p:txBody>
          <a:bodyPr wrap="none" rtlCol="0">
            <a:spAutoFit/>
          </a:bodyPr>
          <a:lstStyle/>
          <a:p>
            <a:endParaRPr lang="en-US" dirty="0">
              <a:solidFill>
                <a:srgbClr val="0230AC"/>
              </a:solidFill>
            </a:endParaRPr>
          </a:p>
        </p:txBody>
      </p:sp>
      <p:sp>
        <p:nvSpPr>
          <p:cNvPr id="8" name="TextBox 7"/>
          <p:cNvSpPr txBox="1"/>
          <p:nvPr userDrawn="1"/>
        </p:nvSpPr>
        <p:spPr>
          <a:xfrm>
            <a:off x="5910801" y="427239"/>
            <a:ext cx="184731" cy="369332"/>
          </a:xfrm>
          <a:prstGeom prst="rect">
            <a:avLst/>
          </a:prstGeom>
          <a:noFill/>
        </p:spPr>
        <p:txBody>
          <a:bodyPr wrap="none" rtlCol="0">
            <a:spAutoFit/>
          </a:bodyPr>
          <a:lstStyle/>
          <a:p>
            <a:endParaRPr lang="en-US" dirty="0">
              <a:solidFill>
                <a:srgbClr val="0230AC"/>
              </a:solidFill>
            </a:endParaRPr>
          </a:p>
        </p:txBody>
      </p:sp>
    </p:spTree>
    <p:extLst>
      <p:ext uri="{BB962C8B-B14F-4D97-AF65-F5344CB8AC3E}">
        <p14:creationId xmlns:p14="http://schemas.microsoft.com/office/powerpoint/2010/main" xmlns="" val="27827997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371600" y="4599335"/>
            <a:ext cx="6400800" cy="228599"/>
          </a:xfrm>
        </p:spPr>
        <p:txBody>
          <a:bodyPr anchor="b" anchorCtr="0">
            <a:normAutofit/>
          </a:bodyPr>
          <a:lstStyle>
            <a:lvl1pPr marL="0" indent="0" algn="ctr">
              <a:buNone/>
              <a:defRPr sz="12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dirty="0"/>
              <a:t>Город и год</a:t>
            </a:r>
            <a:endParaRPr lang="en-US" dirty="0"/>
          </a:p>
        </p:txBody>
      </p:sp>
      <p:sp>
        <p:nvSpPr>
          <p:cNvPr id="7" name="TextBox 6"/>
          <p:cNvSpPr txBox="1"/>
          <p:nvPr userDrawn="1"/>
        </p:nvSpPr>
        <p:spPr>
          <a:xfrm>
            <a:off x="5098416" y="490274"/>
            <a:ext cx="184731" cy="369332"/>
          </a:xfrm>
          <a:prstGeom prst="rect">
            <a:avLst/>
          </a:prstGeom>
          <a:noFill/>
        </p:spPr>
        <p:txBody>
          <a:bodyPr wrap="none" rtlCol="0">
            <a:spAutoFit/>
          </a:bodyPr>
          <a:lstStyle/>
          <a:p>
            <a:endParaRPr lang="en-US" dirty="0">
              <a:solidFill>
                <a:srgbClr val="0230AC"/>
              </a:solidFill>
            </a:endParaRPr>
          </a:p>
        </p:txBody>
      </p:sp>
      <p:sp>
        <p:nvSpPr>
          <p:cNvPr id="8" name="TextBox 7"/>
          <p:cNvSpPr txBox="1"/>
          <p:nvPr userDrawn="1"/>
        </p:nvSpPr>
        <p:spPr>
          <a:xfrm>
            <a:off x="5910801" y="427239"/>
            <a:ext cx="184731" cy="369332"/>
          </a:xfrm>
          <a:prstGeom prst="rect">
            <a:avLst/>
          </a:prstGeom>
          <a:noFill/>
        </p:spPr>
        <p:txBody>
          <a:bodyPr wrap="none" rtlCol="0">
            <a:spAutoFit/>
          </a:bodyPr>
          <a:lstStyle/>
          <a:p>
            <a:endParaRPr lang="en-US" dirty="0">
              <a:solidFill>
                <a:srgbClr val="0230AC"/>
              </a:solidFill>
            </a:endParaRPr>
          </a:p>
        </p:txBody>
      </p:sp>
      <p:sp>
        <p:nvSpPr>
          <p:cNvPr id="6" name="Title 1"/>
          <p:cNvSpPr>
            <a:spLocks noGrp="1"/>
          </p:cNvSpPr>
          <p:nvPr>
            <p:ph type="title" hasCustomPrompt="1"/>
          </p:nvPr>
        </p:nvSpPr>
        <p:spPr>
          <a:xfrm>
            <a:off x="1371600" y="2926326"/>
            <a:ext cx="6400800" cy="705749"/>
          </a:xfrm>
        </p:spPr>
        <p:txBody>
          <a:bodyPr anchor="b">
            <a:normAutofit/>
          </a:bodyPr>
          <a:lstStyle>
            <a:lvl1pPr algn="ctr">
              <a:defRPr sz="3200" b="0">
                <a:solidFill>
                  <a:schemeClr val="bg1"/>
                </a:solidFill>
              </a:defRPr>
            </a:lvl1pPr>
          </a:lstStyle>
          <a:p>
            <a:r>
              <a:rPr lang="ru-RU" dirty="0"/>
              <a:t>Название презентации</a:t>
            </a:r>
            <a:endParaRPr lang="en-US" dirty="0"/>
          </a:p>
        </p:txBody>
      </p:sp>
      <p:sp>
        <p:nvSpPr>
          <p:cNvPr id="10" name="Text Placeholder 5"/>
          <p:cNvSpPr>
            <a:spLocks noGrp="1"/>
          </p:cNvSpPr>
          <p:nvPr>
            <p:ph type="body" sz="quarter" idx="10" hasCustomPrompt="1"/>
          </p:nvPr>
        </p:nvSpPr>
        <p:spPr>
          <a:xfrm>
            <a:off x="1371600" y="3637205"/>
            <a:ext cx="6400800" cy="462905"/>
          </a:xfrm>
        </p:spPr>
        <p:txBody>
          <a:bodyPr>
            <a:normAutofit/>
          </a:bodyPr>
          <a:lstStyle>
            <a:lvl1pPr marL="0" indent="0" algn="ctr">
              <a:buFontTx/>
              <a:buNone/>
              <a:defRPr sz="1600" baseline="0">
                <a:solidFill>
                  <a:schemeClr val="bg1"/>
                </a:solidFill>
              </a:defRPr>
            </a:lvl1pPr>
            <a:lvl2pPr marL="457200" indent="0" algn="l">
              <a:buFontTx/>
              <a:buNone/>
              <a:defRPr/>
            </a:lvl2pPr>
            <a:lvl3pPr marL="914400" indent="0" algn="l">
              <a:buFontTx/>
              <a:buNone/>
              <a:defRPr/>
            </a:lvl3pPr>
            <a:lvl4pPr marL="1371600" indent="0" algn="l">
              <a:buFontTx/>
              <a:buNone/>
              <a:defRPr/>
            </a:lvl4pPr>
            <a:lvl5pPr marL="1828800" indent="0" algn="l">
              <a:buFontTx/>
              <a:buNone/>
              <a:defRPr/>
            </a:lvl5pPr>
          </a:lstStyle>
          <a:p>
            <a:pPr lvl="0"/>
            <a:r>
              <a:rPr lang="ru-RU" dirty="0"/>
              <a:t>Имя и контактные данные автора</a:t>
            </a:r>
            <a:endParaRPr lang="en-US" dirty="0"/>
          </a:p>
        </p:txBody>
      </p:sp>
    </p:spTree>
    <p:extLst>
      <p:ext uri="{BB962C8B-B14F-4D97-AF65-F5344CB8AC3E}">
        <p14:creationId xmlns:p14="http://schemas.microsoft.com/office/powerpoint/2010/main" xmlns="" val="4130845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0.xml"/><Relationship Id="rId7"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927382"/>
            <a:ext cx="8229600" cy="620483"/>
          </a:xfrm>
          <a:prstGeom prst="rect">
            <a:avLst/>
          </a:prstGeom>
        </p:spPr>
        <p:txBody>
          <a:bodyPr vert="horz" lIns="91440" tIns="45720" rIns="91440" bIns="45720" rtlCol="0" anchor="ctr">
            <a:normAutofit/>
          </a:bodyPr>
          <a:lstStyle/>
          <a:p>
            <a:r>
              <a:rPr lang="ru-RU" dirty="0"/>
              <a:t>Заголовок</a:t>
            </a:r>
            <a:endParaRPr lang="en-US" dirty="0"/>
          </a:p>
        </p:txBody>
      </p:sp>
      <p:sp>
        <p:nvSpPr>
          <p:cNvPr id="3" name="Text Placeholder 2"/>
          <p:cNvSpPr>
            <a:spLocks noGrp="1"/>
          </p:cNvSpPr>
          <p:nvPr>
            <p:ph type="body" idx="1"/>
          </p:nvPr>
        </p:nvSpPr>
        <p:spPr>
          <a:xfrm>
            <a:off x="457200" y="1694948"/>
            <a:ext cx="8229600" cy="2899675"/>
          </a:xfrm>
          <a:prstGeom prst="rect">
            <a:avLst/>
          </a:prstGeom>
        </p:spPr>
        <p:txBody>
          <a:bodyPr vert="horz" lIns="91440" tIns="45720" rIns="91440" bIns="45720" rtlCol="0">
            <a:normAutofit/>
          </a:bodyPr>
          <a:lstStyle/>
          <a:p>
            <a:pPr lvl="0"/>
            <a:r>
              <a:rPr lang="ru-RU" dirty="0"/>
              <a:t>Первый уровень</a:t>
            </a:r>
          </a:p>
          <a:p>
            <a:pPr lvl="1"/>
            <a:r>
              <a:rPr lang="ru-RU" dirty="0"/>
              <a:t>Второй уровень</a:t>
            </a:r>
          </a:p>
          <a:p>
            <a:pPr lvl="2"/>
            <a:r>
              <a:rPr lang="ru-RU" dirty="0"/>
              <a:t>Третий уровень</a:t>
            </a:r>
          </a:p>
          <a:p>
            <a:pPr lvl="3"/>
            <a:r>
              <a:rPr lang="ru-RU" dirty="0"/>
              <a:t>Пятый уровень</a:t>
            </a:r>
          </a:p>
          <a:p>
            <a:pPr lvl="4"/>
            <a:r>
              <a:rPr lang="ru-RU" dirty="0"/>
              <a:t>Шестой уровень</a:t>
            </a:r>
            <a:endParaRPr lang="en-US" dirty="0"/>
          </a:p>
        </p:txBody>
      </p:sp>
      <p:sp>
        <p:nvSpPr>
          <p:cNvPr id="4" name="TextBox 3"/>
          <p:cNvSpPr txBox="1"/>
          <p:nvPr userDrawn="1"/>
        </p:nvSpPr>
        <p:spPr>
          <a:xfrm>
            <a:off x="-865051" y="4134125"/>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xmlns="" val="385600301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Lst>
  <p:hf sldNum="0" hdr="0" dt="0"/>
  <p:txStyles>
    <p:titleStyle>
      <a:lvl1pPr algn="l" defTabSz="457200" rtl="0" eaLnBrk="1" latinLnBrk="0" hangingPunct="1">
        <a:spcBef>
          <a:spcPct val="0"/>
        </a:spcBef>
        <a:buNone/>
        <a:defRPr sz="3200" b="1" i="0" kern="1200" baseline="0">
          <a:solidFill>
            <a:schemeClr val="tx1"/>
          </a:solidFill>
          <a:latin typeface="+mj-lt"/>
          <a:ea typeface="+mj-ea"/>
          <a:cs typeface="+mj-cs"/>
        </a:defRPr>
      </a:lvl1pPr>
    </p:titleStyle>
    <p:bodyStyle>
      <a:lvl1pPr marL="342900" indent="-342900" algn="l" defTabSz="457200" rtl="0" eaLnBrk="1" latinLnBrk="0" hangingPunct="1">
        <a:spcBef>
          <a:spcPct val="20000"/>
        </a:spcBef>
        <a:buSzPct val="100000"/>
        <a:buFontTx/>
        <a:buBlip>
          <a:blip r:embed="rId10"/>
        </a:buBlip>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8"/>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927382"/>
            <a:ext cx="8229600" cy="620483"/>
          </a:xfrm>
          <a:prstGeom prst="rect">
            <a:avLst/>
          </a:prstGeom>
        </p:spPr>
        <p:txBody>
          <a:bodyPr vert="horz" lIns="91440" tIns="45720" rIns="91440" bIns="45720" rtlCol="0" anchor="ctr">
            <a:normAutofit/>
          </a:bodyPr>
          <a:lstStyle/>
          <a:p>
            <a:r>
              <a:rPr lang="ru-RU" dirty="0"/>
              <a:t>Заголовок</a:t>
            </a:r>
            <a:endParaRPr lang="en-US" dirty="0"/>
          </a:p>
        </p:txBody>
      </p:sp>
      <p:sp>
        <p:nvSpPr>
          <p:cNvPr id="3" name="Text Placeholder 2"/>
          <p:cNvSpPr>
            <a:spLocks noGrp="1"/>
          </p:cNvSpPr>
          <p:nvPr>
            <p:ph type="body" idx="1"/>
          </p:nvPr>
        </p:nvSpPr>
        <p:spPr>
          <a:xfrm>
            <a:off x="457200" y="1694948"/>
            <a:ext cx="8229600" cy="2899675"/>
          </a:xfrm>
          <a:prstGeom prst="rect">
            <a:avLst/>
          </a:prstGeom>
        </p:spPr>
        <p:txBody>
          <a:bodyPr vert="horz" lIns="91440" tIns="45720" rIns="91440" bIns="45720" rtlCol="0">
            <a:normAutofit/>
          </a:bodyPr>
          <a:lstStyle/>
          <a:p>
            <a:pPr lvl="0"/>
            <a:r>
              <a:rPr lang="ru-RU" dirty="0"/>
              <a:t>Первый уровень</a:t>
            </a:r>
          </a:p>
          <a:p>
            <a:pPr lvl="1"/>
            <a:r>
              <a:rPr lang="ru-RU" dirty="0"/>
              <a:t>Второй уровень</a:t>
            </a:r>
          </a:p>
          <a:p>
            <a:pPr lvl="2"/>
            <a:r>
              <a:rPr lang="ru-RU" dirty="0"/>
              <a:t>Третий уровень</a:t>
            </a:r>
          </a:p>
          <a:p>
            <a:pPr lvl="3"/>
            <a:r>
              <a:rPr lang="ru-RU" dirty="0"/>
              <a:t>Пятый уровень</a:t>
            </a:r>
          </a:p>
          <a:p>
            <a:pPr lvl="4"/>
            <a:r>
              <a:rPr lang="ru-RU" dirty="0"/>
              <a:t>Шестой уровень</a:t>
            </a:r>
            <a:endParaRPr lang="en-US" dirty="0"/>
          </a:p>
        </p:txBody>
      </p:sp>
      <p:sp>
        <p:nvSpPr>
          <p:cNvPr id="4" name="Footer Placeholder 3"/>
          <p:cNvSpPr>
            <a:spLocks noGrp="1"/>
          </p:cNvSpPr>
          <p:nvPr>
            <p:ph type="ftr" sz="quarter" idx="3"/>
          </p:nvPr>
        </p:nvSpPr>
        <p:spPr>
          <a:xfrm>
            <a:off x="4030768" y="329462"/>
            <a:ext cx="4656032" cy="273844"/>
          </a:xfrm>
          <a:prstGeom prst="rect">
            <a:avLst/>
          </a:prstGeom>
        </p:spPr>
        <p:txBody>
          <a:bodyPr vert="horz" lIns="91440" tIns="45720" rIns="91440" bIns="45720" rtlCol="0" anchor="ctr"/>
          <a:lstStyle>
            <a:lvl1pPr algn="r">
              <a:defRPr sz="1200">
                <a:solidFill>
                  <a:schemeClr val="bg1"/>
                </a:solidFill>
              </a:defRPr>
            </a:lvl1pPr>
          </a:lstStyle>
          <a:p>
            <a:endParaRPr lang="en-US" dirty="0">
              <a:solidFill>
                <a:srgbClr val="FFFFFF"/>
              </a:solidFill>
            </a:endParaRPr>
          </a:p>
        </p:txBody>
      </p:sp>
    </p:spTree>
    <p:extLst>
      <p:ext uri="{BB962C8B-B14F-4D97-AF65-F5344CB8AC3E}">
        <p14:creationId xmlns:p14="http://schemas.microsoft.com/office/powerpoint/2010/main" xmlns="" val="1055865372"/>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8" r:id="rId6"/>
  </p:sldLayoutIdLst>
  <p:hf hdr="0" ftr="0" dt="0"/>
  <p:txStyles>
    <p:titleStyle>
      <a:lvl1pPr algn="l" defTabSz="457200" rtl="0" eaLnBrk="1" latinLnBrk="0" hangingPunct="1">
        <a:spcBef>
          <a:spcPct val="0"/>
        </a:spcBef>
        <a:buNone/>
        <a:defRPr sz="3600" b="1" i="0" kern="1200" baseline="0">
          <a:solidFill>
            <a:schemeClr val="tx1"/>
          </a:solidFill>
          <a:latin typeface="+mj-lt"/>
          <a:ea typeface="+mj-ea"/>
          <a:cs typeface="+mj-cs"/>
        </a:defRPr>
      </a:lvl1pPr>
    </p:titleStyle>
    <p:bodyStyle>
      <a:lvl1pPr marL="342900" indent="-342900" algn="l" defTabSz="457200" rtl="0" eaLnBrk="1" latinLnBrk="0" hangingPunct="1">
        <a:spcBef>
          <a:spcPct val="20000"/>
        </a:spcBef>
        <a:buSzPct val="100000"/>
        <a:buFontTx/>
        <a:buBlip>
          <a:blip r:embed="rId9"/>
        </a:buBlip>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gi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jpeg"/><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gif"/><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1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2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gif"/><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png"/><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Прямоугольник 10"/>
          <p:cNvSpPr/>
          <p:nvPr/>
        </p:nvSpPr>
        <p:spPr>
          <a:xfrm>
            <a:off x="685810" y="3211081"/>
            <a:ext cx="7700442" cy="937545"/>
          </a:xfrm>
          <a:prstGeom prst="rect">
            <a:avLst/>
          </a:prstGeom>
          <a:solidFill>
            <a:schemeClr val="tx1">
              <a:lumMod val="60000"/>
              <a:lumOff val="40000"/>
            </a:schemeClr>
          </a:solidFill>
          <a:ln>
            <a:solidFill>
              <a:schemeClr val="tx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solidFill>
                <a:srgbClr val="FFFFFF"/>
              </a:solidFill>
            </a:endParaRPr>
          </a:p>
        </p:txBody>
      </p:sp>
      <p:sp>
        <p:nvSpPr>
          <p:cNvPr id="2" name="Прямоугольник 1"/>
          <p:cNvSpPr/>
          <p:nvPr/>
        </p:nvSpPr>
        <p:spPr>
          <a:xfrm>
            <a:off x="677343" y="2074325"/>
            <a:ext cx="7700442" cy="106867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solidFill>
                <a:srgbClr val="FFFFFF"/>
              </a:solidFill>
            </a:endParaRPr>
          </a:p>
        </p:txBody>
      </p:sp>
      <p:sp>
        <p:nvSpPr>
          <p:cNvPr id="5" name="Title 4"/>
          <p:cNvSpPr>
            <a:spLocks noGrp="1"/>
          </p:cNvSpPr>
          <p:nvPr>
            <p:ph type="title"/>
          </p:nvPr>
        </p:nvSpPr>
        <p:spPr>
          <a:xfrm>
            <a:off x="693281" y="1167881"/>
            <a:ext cx="7523629" cy="1812888"/>
          </a:xfrm>
        </p:spPr>
        <p:txBody>
          <a:bodyPr>
            <a:noAutofit/>
          </a:bodyPr>
          <a:lstStyle/>
          <a:p>
            <a:pPr>
              <a:spcBef>
                <a:spcPts val="1800"/>
              </a:spcBef>
              <a:spcAft>
                <a:spcPts val="1200"/>
              </a:spcAft>
            </a:pPr>
            <a:r>
              <a:rPr lang="ru-RU" sz="2800" b="1" dirty="0">
                <a:latin typeface="Muller Black" pitchFamily="50" charset="-52"/>
              </a:rPr>
              <a:t/>
            </a:r>
            <a:br>
              <a:rPr lang="ru-RU" sz="2800" b="1" dirty="0">
                <a:latin typeface="Muller Black" pitchFamily="50" charset="-52"/>
              </a:rPr>
            </a:br>
            <a:r>
              <a:rPr lang="ru-RU" sz="1400" b="1" dirty="0">
                <a:latin typeface="Muller Black" pitchFamily="50" charset="-52"/>
              </a:rPr>
              <a:t/>
            </a:r>
            <a:br>
              <a:rPr lang="ru-RU" sz="1400" b="1" dirty="0">
                <a:latin typeface="Muller Black" pitchFamily="50" charset="-52"/>
              </a:rPr>
            </a:br>
            <a:r>
              <a:rPr lang="ru-RU" sz="2600" b="1" dirty="0">
                <a:latin typeface="+mn-lt"/>
              </a:rPr>
              <a:t>Технологии машинного обучения </a:t>
            </a:r>
            <a:br>
              <a:rPr lang="ru-RU" sz="2600" b="1" dirty="0">
                <a:latin typeface="+mn-lt"/>
              </a:rPr>
            </a:br>
            <a:r>
              <a:rPr lang="en-US" sz="2600" b="1" dirty="0">
                <a:latin typeface="+mn-lt"/>
              </a:rPr>
              <a:t>Machine learning technologies</a:t>
            </a:r>
          </a:p>
        </p:txBody>
      </p:sp>
      <p:sp>
        <p:nvSpPr>
          <p:cNvPr id="10" name="Title 4"/>
          <p:cNvSpPr txBox="1">
            <a:spLocks/>
          </p:cNvSpPr>
          <p:nvPr/>
        </p:nvSpPr>
        <p:spPr>
          <a:xfrm>
            <a:off x="777952" y="2735885"/>
            <a:ext cx="7523629" cy="1259291"/>
          </a:xfrm>
          <a:prstGeom prst="rect">
            <a:avLst/>
          </a:prstGeom>
        </p:spPr>
        <p:txBody>
          <a:bodyPr vert="horz" lIns="91440" tIns="45720" rIns="91440" bIns="45720" rtlCol="0" anchor="b">
            <a:noAutofit/>
          </a:bodyPr>
          <a:lstStyle/>
          <a:p>
            <a:pPr algn="ctr">
              <a:spcBef>
                <a:spcPct val="0"/>
              </a:spcBef>
              <a:spcAft>
                <a:spcPts val="1200"/>
              </a:spcAft>
            </a:pPr>
            <a:r>
              <a:rPr lang="en-US" sz="2400" b="1" dirty="0" smtClean="0">
                <a:solidFill>
                  <a:srgbClr val="FFFFFF"/>
                </a:solidFill>
              </a:rPr>
              <a:t>Lecture 4 - Optimization methods</a:t>
            </a:r>
            <a:endParaRPr lang="en-US" sz="2400" b="1" dirty="0">
              <a:solidFill>
                <a:srgbClr val="FFFFFF"/>
              </a:solidFill>
            </a:endParaRPr>
          </a:p>
        </p:txBody>
      </p:sp>
    </p:spTree>
    <p:extLst>
      <p:ext uri="{BB962C8B-B14F-4D97-AF65-F5344CB8AC3E}">
        <p14:creationId xmlns:p14="http://schemas.microsoft.com/office/powerpoint/2010/main" xmlns="" val="871725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FBC4EBAC-6158-489C-9AE8-275EEDF8E52D}"/>
              </a:ext>
            </a:extLst>
          </p:cNvPr>
          <p:cNvSpPr>
            <a:spLocks noGrp="1"/>
          </p:cNvSpPr>
          <p:nvPr>
            <p:ph type="title"/>
          </p:nvPr>
        </p:nvSpPr>
        <p:spPr>
          <a:xfrm>
            <a:off x="265635" y="162092"/>
            <a:ext cx="8560318" cy="457874"/>
          </a:xfrm>
        </p:spPr>
        <p:txBody>
          <a:bodyPr/>
          <a:lstStyle/>
          <a:p>
            <a:r>
              <a:rPr lang="en-US" sz="2000" b="0" dirty="0" smtClean="0">
                <a:ea typeface="+mj-lt"/>
                <a:cs typeface="+mj-lt"/>
              </a:rPr>
              <a:t>Simulated annealing method</a:t>
            </a:r>
            <a:endParaRPr lang="ru-RU" sz="2000" b="0" dirty="0">
              <a:ea typeface="+mj-lt"/>
              <a:cs typeface="+mj-lt"/>
            </a:endParaRPr>
          </a:p>
        </p:txBody>
      </p:sp>
      <p:sp>
        <p:nvSpPr>
          <p:cNvPr id="7" name="TextBox 6">
            <a:extLst>
              <a:ext uri="{FF2B5EF4-FFF2-40B4-BE49-F238E27FC236}">
                <a16:creationId xmlns="" xmlns:a16="http://schemas.microsoft.com/office/drawing/2014/main" id="{6044764D-949C-4008-8AE2-3ADD2AFC778B}"/>
              </a:ext>
            </a:extLst>
          </p:cNvPr>
          <p:cNvSpPr txBox="1"/>
          <p:nvPr/>
        </p:nvSpPr>
        <p:spPr>
          <a:xfrm>
            <a:off x="3200400" y="2343150"/>
            <a:ext cx="65" cy="369332"/>
          </a:xfrm>
          <a:prstGeom prst="rect">
            <a:avLst/>
          </a:prstGeom>
          <a:noFill/>
        </p:spPr>
        <p:txBody>
          <a:bodyPr rot="0" spcFirstLastPara="0" vertOverflow="overflow" horzOverflow="overflow" vert="horz" wrap="none" lIns="0" tIns="45720" rIns="0" bIns="45720" numCol="1" spcCol="0" rtlCol="0" fromWordArt="0" anchor="t" anchorCtr="0" forceAA="0" compatLnSpc="1">
            <a:prstTxWarp prst="textNoShape">
              <a:avLst/>
            </a:prstTxWarp>
            <a:spAutoFit/>
          </a:bodyPr>
          <a:lstStyle/>
          <a:p>
            <a:pPr>
              <a:spcBef>
                <a:spcPts val="600"/>
              </a:spcBef>
            </a:pPr>
            <a:endParaRPr lang="ru-RU"/>
          </a:p>
        </p:txBody>
      </p:sp>
      <p:pic>
        <p:nvPicPr>
          <p:cNvPr id="118788" name="Picture 4">
            <a:extLst>
              <a:ext uri="{FF2B5EF4-FFF2-40B4-BE49-F238E27FC236}">
                <a16:creationId xmlns="" xmlns:a16="http://schemas.microsoft.com/office/drawing/2014/main" id="{5977A352-00DF-416E-8B65-00FE4C22FA04}"/>
              </a:ext>
            </a:extLst>
          </p:cNvPr>
          <p:cNvPicPr>
            <a:picLocks noChangeAspect="1" noChangeArrowheads="1" noCrop="1"/>
          </p:cNvPicPr>
          <p:nvPr/>
        </p:nvPicPr>
        <p:blipFill>
          <a:blip r:embed="rId2">
            <a:extLst>
              <a:ext uri="{28A0092B-C50C-407E-A947-70E740481C1C}">
                <a14:useLocalDpi xmlns="" xmlns:a14="http://schemas.microsoft.com/office/drawing/2010/main" val="0"/>
              </a:ext>
            </a:extLst>
          </a:blip>
          <a:srcRect/>
          <a:stretch>
            <a:fillRect/>
          </a:stretch>
        </p:blipFill>
        <p:spPr bwMode="auto">
          <a:xfrm>
            <a:off x="1132518" y="1275735"/>
            <a:ext cx="5814283" cy="1872199"/>
          </a:xfrm>
          <a:prstGeom prst="rect">
            <a:avLst/>
          </a:prstGeom>
          <a:noFill/>
          <a:extLst>
            <a:ext uri="{909E8E84-426E-40DD-AFC4-6F175D3DCCD1}">
              <a14:hiddenFill xmlns=""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B9952780-6EF3-4D24-A396-E2F150CCAEF9}"/>
              </a:ext>
            </a:extLst>
          </p:cNvPr>
          <p:cNvSpPr txBox="1"/>
          <p:nvPr/>
        </p:nvSpPr>
        <p:spPr>
          <a:xfrm>
            <a:off x="342134" y="937181"/>
            <a:ext cx="6029922" cy="338554"/>
          </a:xfrm>
          <a:prstGeom prst="rect">
            <a:avLst/>
          </a:prstGeom>
          <a:noFill/>
        </p:spPr>
        <p:txBody>
          <a:bodyPr wrap="square" lIns="0" rIns="0" rtlCol="0">
            <a:spAutoFit/>
          </a:bodyPr>
          <a:lstStyle/>
          <a:p>
            <a:pPr>
              <a:spcBef>
                <a:spcPts val="600"/>
              </a:spcBef>
            </a:pPr>
            <a:r>
              <a:rPr lang="en-US" sz="1600" dirty="0" smtClean="0">
                <a:solidFill>
                  <a:srgbClr val="000000"/>
                </a:solidFill>
                <a:latin typeface="+mj-lt"/>
                <a:cs typeface="Calibri" panose="020F0502020204030204" pitchFamily="34" charset="0"/>
              </a:rPr>
              <a:t>Visualization of the method </a:t>
            </a:r>
            <a:r>
              <a:rPr lang="ru-RU" sz="1600" dirty="0" smtClean="0">
                <a:solidFill>
                  <a:srgbClr val="000000"/>
                </a:solidFill>
                <a:latin typeface="+mj-lt"/>
              </a:rPr>
              <a:t>(</a:t>
            </a:r>
            <a:r>
              <a:rPr lang="en-US" sz="1600" dirty="0" smtClean="0">
                <a:solidFill>
                  <a:srgbClr val="000000"/>
                </a:solidFill>
                <a:latin typeface="+mj-lt"/>
              </a:rPr>
              <a:t>en.wikipedia.org</a:t>
            </a:r>
            <a:r>
              <a:rPr lang="ru-RU" sz="1600" dirty="0" smtClean="0">
                <a:solidFill>
                  <a:srgbClr val="000000"/>
                </a:solidFill>
                <a:latin typeface="+mj-lt"/>
              </a:rPr>
              <a:t>)</a:t>
            </a:r>
            <a:r>
              <a:rPr lang="ru-RU" sz="1600" dirty="0" smtClean="0">
                <a:solidFill>
                  <a:srgbClr val="000000"/>
                </a:solidFill>
                <a:latin typeface="+mj-lt"/>
                <a:cs typeface="Calibri" panose="020F0502020204030204" pitchFamily="34" charset="0"/>
              </a:rPr>
              <a:t>:</a:t>
            </a:r>
            <a:endParaRPr lang="ru-RU" sz="1600" dirty="0">
              <a:solidFill>
                <a:srgbClr val="000000"/>
              </a:solidFill>
              <a:latin typeface="+mj-lt"/>
              <a:cs typeface="Calibri" panose="020F0502020204030204" pitchFamily="34" charset="0"/>
            </a:endParaRPr>
          </a:p>
        </p:txBody>
      </p:sp>
      <p:pic>
        <p:nvPicPr>
          <p:cNvPr id="13" name="Рисунок 12" descr="888.png"/>
          <p:cNvPicPr>
            <a:picLocks noChangeAspect="1"/>
          </p:cNvPicPr>
          <p:nvPr/>
        </p:nvPicPr>
        <p:blipFill>
          <a:blip r:embed="rId3"/>
          <a:stretch>
            <a:fillRect/>
          </a:stretch>
        </p:blipFill>
        <p:spPr>
          <a:xfrm>
            <a:off x="1757457" y="3574734"/>
            <a:ext cx="5344271" cy="933580"/>
          </a:xfrm>
          <a:prstGeom prst="rect">
            <a:avLst/>
          </a:prstGeom>
        </p:spPr>
      </p:pic>
      <p:sp>
        <p:nvSpPr>
          <p:cNvPr id="14" name="TextBox 13"/>
          <p:cNvSpPr txBox="1"/>
          <p:nvPr/>
        </p:nvSpPr>
        <p:spPr>
          <a:xfrm>
            <a:off x="342134" y="3390068"/>
            <a:ext cx="3515193" cy="369332"/>
          </a:xfrm>
          <a:prstGeom prst="rect">
            <a:avLst/>
          </a:prstGeom>
          <a:noFill/>
        </p:spPr>
        <p:txBody>
          <a:bodyPr wrap="square" rtlCol="0">
            <a:spAutoFit/>
          </a:bodyPr>
          <a:lstStyle/>
          <a:p>
            <a:r>
              <a:rPr lang="en-US" dirty="0" smtClean="0">
                <a:solidFill>
                  <a:srgbClr val="000000"/>
                </a:solidFill>
              </a:rPr>
              <a:t>The probability of the transition:</a:t>
            </a:r>
            <a:endParaRPr lang="ru-RU" dirty="0">
              <a:solidFill>
                <a:srgbClr val="000000"/>
              </a:solidFill>
            </a:endParaRPr>
          </a:p>
        </p:txBody>
      </p:sp>
      <p:sp>
        <p:nvSpPr>
          <p:cNvPr id="15" name="TextBox 14"/>
          <p:cNvSpPr txBox="1"/>
          <p:nvPr/>
        </p:nvSpPr>
        <p:spPr>
          <a:xfrm>
            <a:off x="5366479" y="4508314"/>
            <a:ext cx="2578308" cy="338554"/>
          </a:xfrm>
          <a:prstGeom prst="rect">
            <a:avLst/>
          </a:prstGeom>
          <a:noFill/>
        </p:spPr>
        <p:txBody>
          <a:bodyPr wrap="square" rtlCol="0">
            <a:spAutoFit/>
          </a:bodyPr>
          <a:lstStyle/>
          <a:p>
            <a:r>
              <a:rPr lang="en-US" sz="1600" i="1" dirty="0" smtClean="0">
                <a:solidFill>
                  <a:srgbClr val="000000"/>
                </a:solidFill>
              </a:rPr>
              <a:t>(Gibbs distribution)</a:t>
            </a:r>
            <a:endParaRPr lang="ru-RU" sz="1600" i="1" dirty="0">
              <a:solidFill>
                <a:srgbClr val="000000"/>
              </a:solidFill>
            </a:endParaRPr>
          </a:p>
        </p:txBody>
      </p:sp>
    </p:spTree>
    <p:extLst>
      <p:ext uri="{BB962C8B-B14F-4D97-AF65-F5344CB8AC3E}">
        <p14:creationId xmlns="" xmlns:p14="http://schemas.microsoft.com/office/powerpoint/2010/main" val="7057343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FBC4EBAC-6158-489C-9AE8-275EEDF8E52D}"/>
              </a:ext>
            </a:extLst>
          </p:cNvPr>
          <p:cNvSpPr>
            <a:spLocks noGrp="1"/>
          </p:cNvSpPr>
          <p:nvPr>
            <p:ph type="title"/>
          </p:nvPr>
        </p:nvSpPr>
        <p:spPr>
          <a:xfrm>
            <a:off x="265635" y="162092"/>
            <a:ext cx="8560318" cy="457874"/>
          </a:xfrm>
        </p:spPr>
        <p:txBody>
          <a:bodyPr/>
          <a:lstStyle/>
          <a:p>
            <a:r>
              <a:rPr lang="en-US" sz="2000" b="0" dirty="0" err="1" smtClean="0">
                <a:ea typeface="+mj-lt"/>
                <a:cs typeface="+mj-lt"/>
              </a:rPr>
              <a:t>Nelder</a:t>
            </a:r>
            <a:r>
              <a:rPr lang="en-US" sz="2000" b="0" dirty="0" smtClean="0">
                <a:ea typeface="+mj-lt"/>
                <a:cs typeface="+mj-lt"/>
              </a:rPr>
              <a:t>-Mead method (Simplex method or Amoeba method)</a:t>
            </a:r>
            <a:endParaRPr lang="ru-RU" sz="2000" b="0" dirty="0">
              <a:ea typeface="+mj-lt"/>
              <a:cs typeface="+mj-lt"/>
            </a:endParaRPr>
          </a:p>
        </p:txBody>
      </p:sp>
      <p:sp>
        <p:nvSpPr>
          <p:cNvPr id="7" name="TextBox 6">
            <a:extLst>
              <a:ext uri="{FF2B5EF4-FFF2-40B4-BE49-F238E27FC236}">
                <a16:creationId xmlns="" xmlns:a16="http://schemas.microsoft.com/office/drawing/2014/main" id="{6044764D-949C-4008-8AE2-3ADD2AFC778B}"/>
              </a:ext>
            </a:extLst>
          </p:cNvPr>
          <p:cNvSpPr txBox="1"/>
          <p:nvPr/>
        </p:nvSpPr>
        <p:spPr>
          <a:xfrm>
            <a:off x="3200400" y="2343150"/>
            <a:ext cx="65" cy="369332"/>
          </a:xfrm>
          <a:prstGeom prst="rect">
            <a:avLst/>
          </a:prstGeom>
          <a:noFill/>
        </p:spPr>
        <p:txBody>
          <a:bodyPr rot="0" spcFirstLastPara="0" vertOverflow="overflow" horzOverflow="overflow" vert="horz" wrap="none" lIns="0" tIns="45720" rIns="0" bIns="45720" numCol="1" spcCol="0" rtlCol="0" fromWordArt="0" anchor="t" anchorCtr="0" forceAA="0" compatLnSpc="1">
            <a:prstTxWarp prst="textNoShape">
              <a:avLst/>
            </a:prstTxWarp>
            <a:spAutoFit/>
          </a:bodyPr>
          <a:lstStyle/>
          <a:p>
            <a:pPr>
              <a:spcBef>
                <a:spcPts val="600"/>
              </a:spcBef>
            </a:pPr>
            <a:endParaRPr lang="ru-RU"/>
          </a:p>
        </p:txBody>
      </p:sp>
      <p:pic>
        <p:nvPicPr>
          <p:cNvPr id="37890" name="Picture 2" descr="Картинки по запросу &quot;nelder-Mead method gif&quot;"/>
          <p:cNvPicPr>
            <a:picLocks noChangeAspect="1" noChangeArrowheads="1" noCrop="1"/>
          </p:cNvPicPr>
          <p:nvPr/>
        </p:nvPicPr>
        <p:blipFill>
          <a:blip r:embed="rId2"/>
          <a:srcRect/>
          <a:stretch>
            <a:fillRect/>
          </a:stretch>
        </p:blipFill>
        <p:spPr bwMode="auto">
          <a:xfrm>
            <a:off x="3940591" y="761203"/>
            <a:ext cx="5203409" cy="3902557"/>
          </a:xfrm>
          <a:prstGeom prst="rect">
            <a:avLst/>
          </a:prstGeom>
          <a:noFill/>
        </p:spPr>
      </p:pic>
      <p:sp>
        <p:nvSpPr>
          <p:cNvPr id="8" name="Прямоугольник 7"/>
          <p:cNvSpPr/>
          <p:nvPr/>
        </p:nvSpPr>
        <p:spPr>
          <a:xfrm>
            <a:off x="265635" y="761203"/>
            <a:ext cx="3924116" cy="1600438"/>
          </a:xfrm>
          <a:prstGeom prst="rect">
            <a:avLst/>
          </a:prstGeom>
        </p:spPr>
        <p:txBody>
          <a:bodyPr wrap="square">
            <a:spAutoFit/>
          </a:bodyPr>
          <a:lstStyle/>
          <a:p>
            <a:r>
              <a:rPr lang="en-US" sz="1400" b="1" dirty="0" smtClean="0">
                <a:solidFill>
                  <a:srgbClr val="000000"/>
                </a:solidFill>
              </a:rPr>
              <a:t>Simplex</a:t>
            </a:r>
            <a:r>
              <a:rPr lang="en-US" sz="1400" dirty="0" smtClean="0">
                <a:solidFill>
                  <a:srgbClr val="000000"/>
                </a:solidFill>
              </a:rPr>
              <a:t> is a polytope of (</a:t>
            </a:r>
            <a:r>
              <a:rPr lang="en-US" sz="1400" i="1" dirty="0" smtClean="0">
                <a:solidFill>
                  <a:srgbClr val="000000"/>
                </a:solidFill>
              </a:rPr>
              <a:t>n</a:t>
            </a:r>
            <a:r>
              <a:rPr lang="en-US" sz="1400" dirty="0" smtClean="0">
                <a:solidFill>
                  <a:srgbClr val="000000"/>
                </a:solidFill>
              </a:rPr>
              <a:t> + 1) vertices in </a:t>
            </a:r>
            <a:r>
              <a:rPr lang="en-US" sz="1400" i="1" dirty="0" smtClean="0">
                <a:solidFill>
                  <a:srgbClr val="000000"/>
                </a:solidFill>
              </a:rPr>
              <a:t>n</a:t>
            </a:r>
            <a:r>
              <a:rPr lang="en-US" sz="1400" dirty="0" smtClean="0">
                <a:solidFill>
                  <a:srgbClr val="000000"/>
                </a:solidFill>
              </a:rPr>
              <a:t> dimensions. </a:t>
            </a:r>
          </a:p>
          <a:p>
            <a:endParaRPr lang="en-US" sz="1400" dirty="0" smtClean="0">
              <a:solidFill>
                <a:srgbClr val="000000"/>
              </a:solidFill>
            </a:endParaRPr>
          </a:p>
          <a:p>
            <a:r>
              <a:rPr lang="en-US" sz="1400" b="1" dirty="0" smtClean="0">
                <a:solidFill>
                  <a:srgbClr val="000000"/>
                </a:solidFill>
              </a:rPr>
              <a:t>Examples:</a:t>
            </a:r>
          </a:p>
          <a:p>
            <a:pPr>
              <a:buFontTx/>
              <a:buChar char="-"/>
            </a:pPr>
            <a:r>
              <a:rPr lang="en-US" sz="1400" dirty="0" smtClean="0">
                <a:solidFill>
                  <a:srgbClr val="000000"/>
                </a:solidFill>
              </a:rPr>
              <a:t> a line segment on a line, </a:t>
            </a:r>
          </a:p>
          <a:p>
            <a:pPr>
              <a:buFontTx/>
              <a:buChar char="-"/>
            </a:pPr>
            <a:r>
              <a:rPr lang="en-US" sz="1400" dirty="0" smtClean="0">
                <a:solidFill>
                  <a:srgbClr val="000000"/>
                </a:solidFill>
              </a:rPr>
              <a:t> a triangle on a plane, </a:t>
            </a:r>
          </a:p>
          <a:p>
            <a:pPr>
              <a:buFontTx/>
              <a:buChar char="-"/>
            </a:pPr>
            <a:r>
              <a:rPr lang="en-US" sz="1400" dirty="0" smtClean="0">
                <a:solidFill>
                  <a:srgbClr val="000000"/>
                </a:solidFill>
              </a:rPr>
              <a:t> a tetrahedron in 3D…</a:t>
            </a:r>
            <a:endParaRPr lang="ru-RU" sz="1400" dirty="0">
              <a:solidFill>
                <a:srgbClr val="000000"/>
              </a:solidFill>
            </a:endParaRPr>
          </a:p>
        </p:txBody>
      </p:sp>
      <p:sp>
        <p:nvSpPr>
          <p:cNvPr id="10" name="TextBox 9"/>
          <p:cNvSpPr txBox="1"/>
          <p:nvPr/>
        </p:nvSpPr>
        <p:spPr>
          <a:xfrm>
            <a:off x="412230" y="2510852"/>
            <a:ext cx="3207895" cy="1600438"/>
          </a:xfrm>
          <a:prstGeom prst="rect">
            <a:avLst/>
          </a:prstGeom>
          <a:noFill/>
        </p:spPr>
        <p:txBody>
          <a:bodyPr wrap="square" rtlCol="0">
            <a:spAutoFit/>
          </a:bodyPr>
          <a:lstStyle/>
          <a:p>
            <a:r>
              <a:rPr lang="en-US" sz="1400" dirty="0" smtClean="0">
                <a:solidFill>
                  <a:srgbClr val="000000"/>
                </a:solidFill>
              </a:rPr>
              <a:t>Randomly initialize the simplex and then:</a:t>
            </a:r>
          </a:p>
          <a:p>
            <a:r>
              <a:rPr lang="en-US" sz="1400" dirty="0" smtClean="0">
                <a:solidFill>
                  <a:srgbClr val="000000"/>
                </a:solidFill>
              </a:rPr>
              <a:t>Consequently apply:</a:t>
            </a:r>
          </a:p>
          <a:p>
            <a:pPr>
              <a:buFontTx/>
              <a:buChar char="-"/>
            </a:pPr>
            <a:r>
              <a:rPr lang="en-US" sz="1400" b="1" dirty="0" smtClean="0">
                <a:solidFill>
                  <a:srgbClr val="000000"/>
                </a:solidFill>
              </a:rPr>
              <a:t> Reflection </a:t>
            </a:r>
          </a:p>
          <a:p>
            <a:pPr>
              <a:buFontTx/>
              <a:buChar char="-"/>
            </a:pPr>
            <a:r>
              <a:rPr lang="en-US" sz="1400" b="1" dirty="0" smtClean="0">
                <a:solidFill>
                  <a:srgbClr val="000000"/>
                </a:solidFill>
              </a:rPr>
              <a:t> Expansion</a:t>
            </a:r>
          </a:p>
          <a:p>
            <a:pPr>
              <a:buFontTx/>
              <a:buChar char="-"/>
            </a:pPr>
            <a:r>
              <a:rPr lang="en-US" sz="1400" b="1" dirty="0" smtClean="0">
                <a:solidFill>
                  <a:srgbClr val="000000"/>
                </a:solidFill>
              </a:rPr>
              <a:t> Contraction</a:t>
            </a:r>
          </a:p>
          <a:p>
            <a:pPr>
              <a:buFontTx/>
              <a:buChar char="-"/>
            </a:pPr>
            <a:r>
              <a:rPr lang="en-US" sz="1400" b="1" dirty="0" smtClean="0">
                <a:solidFill>
                  <a:srgbClr val="000000"/>
                </a:solidFill>
              </a:rPr>
              <a:t> Shrink</a:t>
            </a:r>
          </a:p>
          <a:p>
            <a:r>
              <a:rPr lang="en-US" sz="1400" dirty="0" smtClean="0">
                <a:solidFill>
                  <a:srgbClr val="000000"/>
                </a:solidFill>
              </a:rPr>
              <a:t>until convergence. </a:t>
            </a:r>
            <a:endParaRPr lang="ru-RU" sz="1400" dirty="0">
              <a:solidFill>
                <a:srgbClr val="000000"/>
              </a:solidFill>
            </a:endParaRPr>
          </a:p>
        </p:txBody>
      </p:sp>
    </p:spTree>
    <p:extLst>
      <p:ext uri="{BB962C8B-B14F-4D97-AF65-F5344CB8AC3E}">
        <p14:creationId xmlns="" xmlns:p14="http://schemas.microsoft.com/office/powerpoint/2010/main" val="7057343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FBC4EBAC-6158-489C-9AE8-275EEDF8E52D}"/>
              </a:ext>
            </a:extLst>
          </p:cNvPr>
          <p:cNvSpPr>
            <a:spLocks noGrp="1"/>
          </p:cNvSpPr>
          <p:nvPr>
            <p:ph type="title"/>
          </p:nvPr>
        </p:nvSpPr>
        <p:spPr>
          <a:xfrm>
            <a:off x="265635" y="162092"/>
            <a:ext cx="8560318" cy="457874"/>
          </a:xfrm>
        </p:spPr>
        <p:txBody>
          <a:bodyPr/>
          <a:lstStyle/>
          <a:p>
            <a:r>
              <a:rPr lang="en-US" sz="2000" b="0" dirty="0" smtClean="0">
                <a:ea typeface="+mj-lt"/>
                <a:cs typeface="+mj-lt"/>
              </a:rPr>
              <a:t>Test functions</a:t>
            </a:r>
            <a:endParaRPr lang="ru-RU" sz="2000" b="0" dirty="0">
              <a:ea typeface="+mj-lt"/>
              <a:cs typeface="+mj-lt"/>
            </a:endParaRPr>
          </a:p>
        </p:txBody>
      </p:sp>
      <p:pic>
        <p:nvPicPr>
          <p:cNvPr id="5" name="Рисунок 4">
            <a:extLst>
              <a:ext uri="{FF2B5EF4-FFF2-40B4-BE49-F238E27FC236}">
                <a16:creationId xmlns="" xmlns:a16="http://schemas.microsoft.com/office/drawing/2014/main" id="{549B4D64-F64E-4E2F-B98C-9D3F697BBB26}"/>
              </a:ext>
            </a:extLst>
          </p:cNvPr>
          <p:cNvPicPr>
            <a:picLocks noChangeAspect="1"/>
          </p:cNvPicPr>
          <p:nvPr/>
        </p:nvPicPr>
        <p:blipFill rotWithShape="1">
          <a:blip r:embed="rId2"/>
          <a:srcRect l="1261" r="-1"/>
          <a:stretch/>
        </p:blipFill>
        <p:spPr>
          <a:xfrm>
            <a:off x="4355976" y="915566"/>
            <a:ext cx="4620342" cy="3620156"/>
          </a:xfrm>
          <a:prstGeom prst="rect">
            <a:avLst/>
          </a:prstGeom>
        </p:spPr>
      </p:pic>
      <p:sp>
        <p:nvSpPr>
          <p:cNvPr id="3" name="Прямоугольник 2">
            <a:extLst>
              <a:ext uri="{FF2B5EF4-FFF2-40B4-BE49-F238E27FC236}">
                <a16:creationId xmlns="" xmlns:a16="http://schemas.microsoft.com/office/drawing/2014/main" id="{0A9878E1-2052-461D-B8C1-765F923356F7}"/>
              </a:ext>
            </a:extLst>
          </p:cNvPr>
          <p:cNvSpPr/>
          <p:nvPr/>
        </p:nvSpPr>
        <p:spPr>
          <a:xfrm>
            <a:off x="167682" y="1059582"/>
            <a:ext cx="4009236" cy="2893100"/>
          </a:xfrm>
          <a:prstGeom prst="rect">
            <a:avLst/>
          </a:prstGeom>
        </p:spPr>
        <p:txBody>
          <a:bodyPr wrap="square">
            <a:spAutoFit/>
          </a:bodyPr>
          <a:lstStyle/>
          <a:p>
            <a:r>
              <a:rPr lang="en-US" sz="1400" dirty="0" smtClean="0">
                <a:solidFill>
                  <a:srgbClr val="222222"/>
                </a:solidFill>
                <a:latin typeface="Times New Roman" pitchFamily="18" charset="0"/>
                <a:cs typeface="Times New Roman" pitchFamily="18" charset="0"/>
              </a:rPr>
              <a:t>Test functions allow you to evaluate:</a:t>
            </a:r>
          </a:p>
          <a:p>
            <a:pPr>
              <a:buFont typeface="Arial" pitchFamily="34" charset="0"/>
              <a:buChar char="•"/>
            </a:pPr>
            <a:r>
              <a:rPr lang="en-US" sz="1400" dirty="0" smtClean="0">
                <a:solidFill>
                  <a:srgbClr val="222222"/>
                </a:solidFill>
                <a:latin typeface="Times New Roman" pitchFamily="18" charset="0"/>
                <a:cs typeface="Times New Roman" pitchFamily="18" charset="0"/>
              </a:rPr>
              <a:t>  Convergence;</a:t>
            </a:r>
          </a:p>
          <a:p>
            <a:pPr>
              <a:buFont typeface="Arial" pitchFamily="34" charset="0"/>
              <a:buChar char="•"/>
            </a:pPr>
            <a:r>
              <a:rPr lang="en-US" sz="1400" dirty="0" smtClean="0">
                <a:solidFill>
                  <a:srgbClr val="222222"/>
                </a:solidFill>
                <a:latin typeface="Times New Roman" pitchFamily="18" charset="0"/>
                <a:cs typeface="Times New Roman" pitchFamily="18" charset="0"/>
              </a:rPr>
              <a:t>  Accuracy;</a:t>
            </a:r>
          </a:p>
          <a:p>
            <a:pPr>
              <a:buFont typeface="Arial" pitchFamily="34" charset="0"/>
              <a:buChar char="•"/>
            </a:pPr>
            <a:r>
              <a:rPr lang="en-US" sz="1400" dirty="0" smtClean="0">
                <a:solidFill>
                  <a:srgbClr val="222222"/>
                </a:solidFill>
                <a:latin typeface="Times New Roman" pitchFamily="18" charset="0"/>
                <a:cs typeface="Times New Roman" pitchFamily="18" charset="0"/>
              </a:rPr>
              <a:t>  Robustness;</a:t>
            </a:r>
          </a:p>
          <a:p>
            <a:pPr>
              <a:buFont typeface="Arial" pitchFamily="34" charset="0"/>
              <a:buChar char="•"/>
            </a:pPr>
            <a:r>
              <a:rPr lang="en-US" sz="1400" dirty="0" smtClean="0">
                <a:solidFill>
                  <a:srgbClr val="222222"/>
                </a:solidFill>
                <a:latin typeface="Times New Roman" pitchFamily="18" charset="0"/>
                <a:cs typeface="Times New Roman" pitchFamily="18" charset="0"/>
              </a:rPr>
              <a:t>  Performance;</a:t>
            </a:r>
          </a:p>
          <a:p>
            <a:endParaRPr lang="en-US" sz="1400" dirty="0" smtClean="0">
              <a:solidFill>
                <a:srgbClr val="222222"/>
              </a:solidFill>
              <a:latin typeface="Times New Roman" pitchFamily="18" charset="0"/>
              <a:cs typeface="Times New Roman" pitchFamily="18" charset="0"/>
            </a:endParaRPr>
          </a:p>
          <a:p>
            <a:r>
              <a:rPr lang="en-US" sz="1400" dirty="0" smtClean="0">
                <a:solidFill>
                  <a:srgbClr val="222222"/>
                </a:solidFill>
                <a:latin typeface="Times New Roman" pitchFamily="18" charset="0"/>
                <a:cs typeface="Times New Roman" pitchFamily="18" charset="0"/>
              </a:rPr>
              <a:t>The global optimum is known in advance (usually located at the origin)</a:t>
            </a:r>
          </a:p>
          <a:p>
            <a:endParaRPr lang="en-US" sz="1400" dirty="0" smtClean="0">
              <a:solidFill>
                <a:srgbClr val="222222"/>
              </a:solidFill>
              <a:latin typeface="Times New Roman" pitchFamily="18" charset="0"/>
              <a:cs typeface="Times New Roman" pitchFamily="18" charset="0"/>
            </a:endParaRPr>
          </a:p>
          <a:p>
            <a:r>
              <a:rPr lang="en-US" sz="1400" dirty="0" smtClean="0">
                <a:solidFill>
                  <a:srgbClr val="222222"/>
                </a:solidFill>
                <a:latin typeface="Times New Roman" pitchFamily="18" charset="0"/>
                <a:cs typeface="Times New Roman" pitchFamily="18" charset="0"/>
              </a:rPr>
              <a:t>Library of test functions for global optimization:</a:t>
            </a:r>
          </a:p>
          <a:p>
            <a:endParaRPr lang="en-US" sz="1400" i="1" dirty="0" smtClean="0">
              <a:solidFill>
                <a:srgbClr val="222222"/>
              </a:solidFill>
              <a:latin typeface="Times New Roman" pitchFamily="18" charset="0"/>
              <a:cs typeface="Times New Roman" pitchFamily="18" charset="0"/>
            </a:endParaRPr>
          </a:p>
          <a:p>
            <a:r>
              <a:rPr lang="en-US" sz="1400" i="1" dirty="0" smtClean="0">
                <a:solidFill>
                  <a:srgbClr val="222222"/>
                </a:solidFill>
                <a:latin typeface="Times New Roman" pitchFamily="18" charset="0"/>
                <a:cs typeface="Times New Roman" pitchFamily="18" charset="0"/>
              </a:rPr>
              <a:t>https</a:t>
            </a:r>
            <a:r>
              <a:rPr lang="en-US" sz="1400" i="1" dirty="0">
                <a:solidFill>
                  <a:srgbClr val="222222"/>
                </a:solidFill>
                <a:latin typeface="Times New Roman" pitchFamily="18" charset="0"/>
                <a:cs typeface="Times New Roman" pitchFamily="18" charset="0"/>
              </a:rPr>
              <a:t>://raw.githubusercontent.com/Harrix/HarrixTestFunctions/master/_HarrixTestFunctions.pdf</a:t>
            </a:r>
            <a:endParaRPr lang="ru-RU" sz="1400" b="0" i="1" dirty="0">
              <a:solidFill>
                <a:srgbClr val="222222"/>
              </a:solidFill>
              <a:effectLst/>
              <a:latin typeface="Times New Roman" pitchFamily="18" charset="0"/>
              <a:cs typeface="Times New Roman" pitchFamily="18" charset="0"/>
            </a:endParaRPr>
          </a:p>
        </p:txBody>
      </p:sp>
    </p:spTree>
    <p:extLst>
      <p:ext uri="{BB962C8B-B14F-4D97-AF65-F5344CB8AC3E}">
        <p14:creationId xmlns="" xmlns:p14="http://schemas.microsoft.com/office/powerpoint/2010/main" val="24731972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Рисунок 1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406310" y="1306132"/>
            <a:ext cx="3502983" cy="1965703"/>
          </a:xfrm>
          <a:prstGeom prst="rect">
            <a:avLst/>
          </a:prstGeom>
        </p:spPr>
      </p:pic>
      <p:sp>
        <p:nvSpPr>
          <p:cNvPr id="2" name="Заголовок 1">
            <a:extLst>
              <a:ext uri="{FF2B5EF4-FFF2-40B4-BE49-F238E27FC236}">
                <a16:creationId xmlns="" xmlns:a16="http://schemas.microsoft.com/office/drawing/2014/main" id="{FBC4EBAC-6158-489C-9AE8-275EEDF8E52D}"/>
              </a:ext>
            </a:extLst>
          </p:cNvPr>
          <p:cNvSpPr>
            <a:spLocks noGrp="1"/>
          </p:cNvSpPr>
          <p:nvPr>
            <p:ph type="title"/>
          </p:nvPr>
        </p:nvSpPr>
        <p:spPr>
          <a:xfrm>
            <a:off x="265635" y="162092"/>
            <a:ext cx="8560318" cy="457874"/>
          </a:xfrm>
        </p:spPr>
        <p:txBody>
          <a:bodyPr/>
          <a:lstStyle/>
          <a:p>
            <a:r>
              <a:rPr lang="en-US" sz="2000" b="0" dirty="0" smtClean="0"/>
              <a:t>Classic gradient method</a:t>
            </a:r>
            <a:endParaRPr lang="ru-RU" sz="2000" b="0" dirty="0">
              <a:ea typeface="+mj-lt"/>
              <a:cs typeface="+mj-lt"/>
            </a:endParaRPr>
          </a:p>
        </p:txBody>
      </p:sp>
      <p:sp>
        <p:nvSpPr>
          <p:cNvPr id="7" name="TextBox 6">
            <a:extLst>
              <a:ext uri="{FF2B5EF4-FFF2-40B4-BE49-F238E27FC236}">
                <a16:creationId xmlns="" xmlns:a16="http://schemas.microsoft.com/office/drawing/2014/main" id="{6044764D-949C-4008-8AE2-3ADD2AFC778B}"/>
              </a:ext>
            </a:extLst>
          </p:cNvPr>
          <p:cNvSpPr txBox="1"/>
          <p:nvPr/>
        </p:nvSpPr>
        <p:spPr>
          <a:xfrm>
            <a:off x="3200400" y="2343150"/>
            <a:ext cx="65" cy="369332"/>
          </a:xfrm>
          <a:prstGeom prst="rect">
            <a:avLst/>
          </a:prstGeom>
          <a:noFill/>
        </p:spPr>
        <p:txBody>
          <a:bodyPr rot="0" spcFirstLastPara="0" vertOverflow="overflow" horzOverflow="overflow" vert="horz" wrap="none" lIns="0" tIns="45720" rIns="0" bIns="45720" numCol="1" spcCol="0" rtlCol="0" fromWordArt="0" anchor="t" anchorCtr="0" forceAA="0" compatLnSpc="1">
            <a:prstTxWarp prst="textNoShape">
              <a:avLst/>
            </a:prstTxWarp>
            <a:spAutoFit/>
          </a:bodyPr>
          <a:lstStyle/>
          <a:p>
            <a:pPr>
              <a:spcBef>
                <a:spcPts val="600"/>
              </a:spcBef>
            </a:pPr>
            <a:endParaRPr lang="ru-RU"/>
          </a:p>
        </p:txBody>
      </p:sp>
      <p:sp>
        <p:nvSpPr>
          <p:cNvPr id="5" name="TextBox 4"/>
          <p:cNvSpPr txBox="1"/>
          <p:nvPr/>
        </p:nvSpPr>
        <p:spPr>
          <a:xfrm>
            <a:off x="354842" y="846161"/>
            <a:ext cx="4980315" cy="600164"/>
          </a:xfrm>
          <a:prstGeom prst="rect">
            <a:avLst/>
          </a:prstGeom>
          <a:noFill/>
        </p:spPr>
        <p:txBody>
          <a:bodyPr wrap="square" lIns="0" rIns="0" rtlCol="0">
            <a:spAutoFit/>
          </a:bodyPr>
          <a:lstStyle/>
          <a:p>
            <a:r>
              <a:rPr lang="en-US" sz="1100" b="1" dirty="0" smtClean="0">
                <a:solidFill>
                  <a:srgbClr val="000000"/>
                </a:solidFill>
              </a:rPr>
              <a:t>Gradient methods - </a:t>
            </a:r>
            <a:r>
              <a:rPr lang="en-US" sz="1100" dirty="0" smtClean="0">
                <a:solidFill>
                  <a:srgbClr val="000000"/>
                </a:solidFill>
              </a:rPr>
              <a:t>are algorithms used to find (in the general case) the local minima of the differentiable function.</a:t>
            </a:r>
            <a:endParaRPr lang="ru-RU" sz="1100" dirty="0">
              <a:solidFill>
                <a:srgbClr val="000000"/>
              </a:solidFill>
            </a:endParaRPr>
          </a:p>
          <a:p>
            <a:endParaRPr lang="ru-RU" sz="1100" dirty="0">
              <a:solidFill>
                <a:srgbClr val="000000"/>
              </a:solidFill>
            </a:endParaRPr>
          </a:p>
        </p:txBody>
      </p:sp>
      <p:sp>
        <p:nvSpPr>
          <p:cNvPr id="6" name="Прямоугольник 5"/>
          <p:cNvSpPr/>
          <p:nvPr/>
        </p:nvSpPr>
        <p:spPr>
          <a:xfrm>
            <a:off x="7621158" y="1098383"/>
            <a:ext cx="1288136" cy="415498"/>
          </a:xfrm>
          <a:prstGeom prst="rect">
            <a:avLst/>
          </a:prstGeom>
        </p:spPr>
        <p:txBody>
          <a:bodyPr wrap="square">
            <a:spAutoFit/>
          </a:bodyPr>
          <a:lstStyle/>
          <a:p>
            <a:pPr>
              <a:spcBef>
                <a:spcPts val="600"/>
              </a:spcBef>
            </a:pPr>
            <a:r>
              <a:rPr lang="en-US" sz="800" b="1" dirty="0" smtClean="0">
                <a:cs typeface="Calibri" panose="020F0502020204030204" pitchFamily="34" charset="0"/>
              </a:rPr>
              <a:t>Visualization</a:t>
            </a:r>
            <a:endParaRPr lang="ru-RU" sz="800" b="1" dirty="0">
              <a:cs typeface="Calibri" panose="020F0502020204030204" pitchFamily="34" charset="0"/>
            </a:endParaRPr>
          </a:p>
          <a:p>
            <a:pPr>
              <a:spcBef>
                <a:spcPts val="600"/>
              </a:spcBef>
            </a:pPr>
            <a:r>
              <a:rPr lang="ru-RU" sz="800" b="1" dirty="0">
                <a:cs typeface="Calibri" panose="020F0502020204030204" pitchFamily="34" charset="0"/>
              </a:rPr>
              <a:t> </a:t>
            </a:r>
            <a:r>
              <a:rPr lang="ru-RU" sz="800" b="1" dirty="0"/>
              <a:t>(с </a:t>
            </a:r>
            <a:r>
              <a:rPr lang="en-US" sz="800" b="1" dirty="0"/>
              <a:t>en.wikipedia.org</a:t>
            </a:r>
            <a:r>
              <a:rPr lang="ru-RU" sz="800" b="1" dirty="0"/>
              <a:t>)</a:t>
            </a:r>
            <a:endParaRPr lang="ru-RU" sz="800" b="1" dirty="0">
              <a:cs typeface="Calibri" panose="020F0502020204030204" pitchFamily="34" charset="0"/>
            </a:endParaRPr>
          </a:p>
        </p:txBody>
      </p:sp>
      <p:sp>
        <p:nvSpPr>
          <p:cNvPr id="7169" name="Rectangle 1"/>
          <p:cNvSpPr>
            <a:spLocks noChangeArrowheads="1"/>
          </p:cNvSpPr>
          <p:nvPr/>
        </p:nvSpPr>
        <p:spPr bwMode="auto">
          <a:xfrm>
            <a:off x="265635" y="1213799"/>
            <a:ext cx="5490588" cy="175432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200" b="0" i="0" u="none" strike="noStrike" cap="none" normalizeH="0" baseline="0" dirty="0" err="1" smtClean="0">
                <a:ln>
                  <a:noFill/>
                </a:ln>
                <a:solidFill>
                  <a:srgbClr val="212121"/>
                </a:solidFill>
                <a:effectLst/>
                <a:latin typeface="Times New Roman" pitchFamily="18" charset="0"/>
                <a:cs typeface="Times New Roman" pitchFamily="18" charset="0"/>
              </a:rPr>
              <a:t>Gradient</a:t>
            </a:r>
            <a:r>
              <a:rPr kumimoji="0" lang="ru-RU" sz="1200" b="0" i="0" u="none" strike="noStrike" cap="none" normalizeH="0" baseline="0" dirty="0" smtClean="0">
                <a:ln>
                  <a:noFill/>
                </a:ln>
                <a:solidFill>
                  <a:srgbClr val="212121"/>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212121"/>
                </a:solidFill>
                <a:effectLst/>
                <a:latin typeface="Times New Roman" pitchFamily="18" charset="0"/>
                <a:cs typeface="Times New Roman" pitchFamily="18" charset="0"/>
              </a:rPr>
              <a:t>descent</a:t>
            </a:r>
            <a:r>
              <a:rPr kumimoji="0" lang="ru-RU" sz="1200" b="0" i="0" u="none" strike="noStrike" cap="none" normalizeH="0" baseline="0" dirty="0" smtClean="0">
                <a:ln>
                  <a:noFill/>
                </a:ln>
                <a:solidFill>
                  <a:srgbClr val="212121"/>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212121"/>
                </a:solidFill>
                <a:effectLst/>
                <a:latin typeface="Times New Roman" pitchFamily="18" charset="0"/>
                <a:cs typeface="Times New Roman" pitchFamily="18" charset="0"/>
              </a:rPr>
              <a:t>is</a:t>
            </a:r>
            <a:r>
              <a:rPr kumimoji="0" lang="ru-RU" sz="1200" b="0" i="0" u="none" strike="noStrike" cap="none" normalizeH="0" baseline="0" dirty="0" smtClean="0">
                <a:ln>
                  <a:noFill/>
                </a:ln>
                <a:solidFill>
                  <a:srgbClr val="212121"/>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212121"/>
                </a:solidFill>
                <a:effectLst/>
                <a:latin typeface="Times New Roman" pitchFamily="18" charset="0"/>
                <a:cs typeface="Times New Roman" pitchFamily="18" charset="0"/>
              </a:rPr>
              <a:t>an</a:t>
            </a:r>
            <a:r>
              <a:rPr kumimoji="0" lang="ru-RU" sz="1200" b="0" i="0" u="none" strike="noStrike" cap="none" normalizeH="0" baseline="0" dirty="0" smtClean="0">
                <a:ln>
                  <a:noFill/>
                </a:ln>
                <a:solidFill>
                  <a:srgbClr val="212121"/>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212121"/>
                </a:solidFill>
                <a:effectLst/>
                <a:latin typeface="Times New Roman" pitchFamily="18" charset="0"/>
                <a:cs typeface="Times New Roman" pitchFamily="18" charset="0"/>
              </a:rPr>
              <a:t>algorithm</a:t>
            </a:r>
            <a:r>
              <a:rPr kumimoji="0" lang="ru-RU" sz="1200" b="0" i="0" u="none" strike="noStrike" cap="none" normalizeH="0" baseline="0" dirty="0" smtClean="0">
                <a:ln>
                  <a:noFill/>
                </a:ln>
                <a:solidFill>
                  <a:srgbClr val="212121"/>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212121"/>
                </a:solidFill>
                <a:effectLst/>
                <a:latin typeface="Times New Roman" pitchFamily="18" charset="0"/>
                <a:cs typeface="Times New Roman" pitchFamily="18" charset="0"/>
              </a:rPr>
              <a:t>used</a:t>
            </a:r>
            <a:r>
              <a:rPr kumimoji="0" lang="ru-RU" sz="1200" b="0" i="0" u="none" strike="noStrike" cap="none" normalizeH="0" baseline="0" dirty="0" smtClean="0">
                <a:ln>
                  <a:noFill/>
                </a:ln>
                <a:solidFill>
                  <a:srgbClr val="212121"/>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212121"/>
                </a:solidFill>
                <a:effectLst/>
                <a:latin typeface="Times New Roman" pitchFamily="18" charset="0"/>
                <a:cs typeface="Times New Roman" pitchFamily="18" charset="0"/>
              </a:rPr>
              <a:t>to</a:t>
            </a:r>
            <a:r>
              <a:rPr kumimoji="0" lang="ru-RU" sz="1200" b="0" i="0" u="none" strike="noStrike" cap="none" normalizeH="0" baseline="0" dirty="0" smtClean="0">
                <a:ln>
                  <a:noFill/>
                </a:ln>
                <a:solidFill>
                  <a:srgbClr val="212121"/>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212121"/>
                </a:solidFill>
                <a:effectLst/>
                <a:latin typeface="Times New Roman" pitchFamily="18" charset="0"/>
                <a:cs typeface="Times New Roman" pitchFamily="18" charset="0"/>
              </a:rPr>
              <a:t>the</a:t>
            </a:r>
            <a:r>
              <a:rPr kumimoji="0" lang="ru-RU" sz="1200" b="0" i="0" u="none" strike="noStrike" cap="none" normalizeH="0" baseline="0" dirty="0" smtClean="0">
                <a:ln>
                  <a:noFill/>
                </a:ln>
                <a:solidFill>
                  <a:srgbClr val="212121"/>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212121"/>
                </a:solidFill>
                <a:effectLst/>
                <a:latin typeface="Times New Roman" pitchFamily="18" charset="0"/>
                <a:cs typeface="Times New Roman" pitchFamily="18" charset="0"/>
              </a:rPr>
              <a:t>find</a:t>
            </a:r>
            <a:r>
              <a:rPr kumimoji="0" lang="ru-RU" sz="1200" b="0" i="0" u="none" strike="noStrike" cap="none" normalizeH="0" baseline="0" dirty="0" smtClean="0">
                <a:ln>
                  <a:noFill/>
                </a:ln>
                <a:solidFill>
                  <a:srgbClr val="212121"/>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212121"/>
                </a:solidFill>
                <a:effectLst/>
                <a:latin typeface="Times New Roman" pitchFamily="18" charset="0"/>
                <a:cs typeface="Times New Roman" pitchFamily="18" charset="0"/>
              </a:rPr>
              <a:t>local</a:t>
            </a:r>
            <a:r>
              <a:rPr kumimoji="0" lang="ru-RU" sz="1200" b="0" i="0" u="none" strike="noStrike" cap="none" normalizeH="0" baseline="0" dirty="0" smtClean="0">
                <a:ln>
                  <a:noFill/>
                </a:ln>
                <a:solidFill>
                  <a:srgbClr val="212121"/>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212121"/>
                </a:solidFill>
                <a:effectLst/>
                <a:latin typeface="Times New Roman" pitchFamily="18" charset="0"/>
                <a:cs typeface="Times New Roman" pitchFamily="18" charset="0"/>
              </a:rPr>
              <a:t>minimums</a:t>
            </a:r>
            <a:r>
              <a:rPr kumimoji="0" lang="ru-RU" sz="1200" b="0" i="0" u="none" strike="noStrike" cap="none" normalizeH="0" baseline="0" dirty="0" smtClean="0">
                <a:ln>
                  <a:noFill/>
                </a:ln>
                <a:solidFill>
                  <a:srgbClr val="212121"/>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212121"/>
                </a:solidFill>
                <a:effectLst/>
                <a:latin typeface="Times New Roman" pitchFamily="18" charset="0"/>
                <a:cs typeface="Times New Roman" pitchFamily="18" charset="0"/>
              </a:rPr>
              <a:t>of</a:t>
            </a:r>
            <a:r>
              <a:rPr kumimoji="0" lang="ru-RU" sz="1200" b="0" i="0" u="none" strike="noStrike" cap="none" normalizeH="0" baseline="0" dirty="0" smtClean="0">
                <a:ln>
                  <a:noFill/>
                </a:ln>
                <a:solidFill>
                  <a:srgbClr val="212121"/>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212121"/>
                </a:solidFill>
                <a:effectLst/>
                <a:latin typeface="Times New Roman" pitchFamily="18" charset="0"/>
                <a:cs typeface="Times New Roman" pitchFamily="18" charset="0"/>
              </a:rPr>
              <a:t>any</a:t>
            </a:r>
            <a:r>
              <a:rPr kumimoji="0" lang="ru-RU" sz="1200" b="0" i="0" u="none" strike="noStrike" cap="none" normalizeH="0" baseline="0" dirty="0" smtClean="0">
                <a:ln>
                  <a:noFill/>
                </a:ln>
                <a:solidFill>
                  <a:srgbClr val="212121"/>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212121"/>
                </a:solidFill>
                <a:effectLst/>
                <a:latin typeface="Times New Roman" pitchFamily="18" charset="0"/>
                <a:cs typeface="Times New Roman" pitchFamily="18" charset="0"/>
              </a:rPr>
              <a:t>differentiable</a:t>
            </a:r>
            <a:r>
              <a:rPr kumimoji="0" lang="ru-RU" sz="1200" b="0" i="0" u="none" strike="noStrike" cap="none" normalizeH="0" baseline="0" dirty="0" smtClean="0">
                <a:ln>
                  <a:noFill/>
                </a:ln>
                <a:solidFill>
                  <a:srgbClr val="212121"/>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212121"/>
                </a:solidFill>
                <a:effectLst/>
                <a:latin typeface="Times New Roman" pitchFamily="18" charset="0"/>
                <a:cs typeface="Times New Roman" pitchFamily="18" charset="0"/>
              </a:rPr>
              <a:t>function</a:t>
            </a:r>
            <a:r>
              <a:rPr kumimoji="0" lang="ru-RU" sz="1200" b="0" i="0" u="none" strike="noStrike" cap="none" normalizeH="0" baseline="0" dirty="0" smtClean="0">
                <a:ln>
                  <a:noFill/>
                </a:ln>
                <a:solidFill>
                  <a:srgbClr val="212121"/>
                </a:solidFill>
                <a:effectLst/>
                <a:latin typeface="Times New Roman" pitchFamily="18" charset="0"/>
                <a:cs typeface="Times New Roman" pitchFamily="18" charset="0"/>
              </a:rPr>
              <a:t>.</a:t>
            </a:r>
            <a:endParaRPr kumimoji="0" lang="ru-RU" sz="1200" b="0" i="0" u="none" strike="noStrike" cap="none" normalizeH="0" baseline="0" dirty="0" smtClean="0">
              <a:ln>
                <a:noFill/>
              </a:ln>
              <a:solidFill>
                <a:schemeClr val="tx1"/>
              </a:solidFill>
              <a:effectLst/>
              <a:latin typeface="Times New Roman" pitchFamily="18" charset="0"/>
              <a:cs typeface="Times New Roman" pitchFamily="18" charset="0"/>
            </a:endParaRPr>
          </a:p>
          <a:p>
            <a:pPr lvl="0" algn="just" defTabSz="914400" eaLnBrk="0" fontAlgn="base" hangingPunct="0">
              <a:spcBef>
                <a:spcPct val="0"/>
              </a:spcBef>
              <a:spcAft>
                <a:spcPct val="0"/>
              </a:spcAft>
              <a:buFontTx/>
              <a:buChar char="-"/>
            </a:pPr>
            <a:r>
              <a:rPr kumimoji="0" lang="en-US" sz="1200" b="0" i="0" u="none" strike="noStrike" cap="none" normalizeH="0" baseline="0" dirty="0" smtClean="0">
                <a:ln>
                  <a:noFill/>
                </a:ln>
                <a:solidFill>
                  <a:srgbClr val="212121"/>
                </a:solidFill>
                <a:effectLst/>
                <a:latin typeface="Times New Roman" pitchFamily="18" charset="0"/>
                <a:cs typeface="Times New Roman" pitchFamily="18" charset="0"/>
              </a:rPr>
              <a:t> </a:t>
            </a:r>
            <a:r>
              <a:rPr lang="en-US" sz="1200" dirty="0" smtClean="0">
                <a:solidFill>
                  <a:srgbClr val="212121"/>
                </a:solidFill>
                <a:latin typeface="Times New Roman" pitchFamily="18" charset="0"/>
                <a:cs typeface="Times New Roman" pitchFamily="18" charset="0"/>
              </a:rPr>
              <a:t>m</a:t>
            </a:r>
            <a:r>
              <a:rPr kumimoji="0" lang="ru-RU" sz="1200" b="0" i="0" u="none" strike="noStrike" cap="none" normalizeH="0" baseline="0" dirty="0" err="1" smtClean="0">
                <a:ln>
                  <a:noFill/>
                </a:ln>
                <a:solidFill>
                  <a:srgbClr val="212121"/>
                </a:solidFill>
                <a:effectLst/>
                <a:latin typeface="Times New Roman" pitchFamily="18" charset="0"/>
                <a:cs typeface="Times New Roman" pitchFamily="18" charset="0"/>
              </a:rPr>
              <a:t>ore</a:t>
            </a:r>
            <a:r>
              <a:rPr kumimoji="0" lang="ru-RU" sz="1200" b="0" i="0" u="none" strike="noStrike" cap="none" normalizeH="0" baseline="0" dirty="0" smtClean="0">
                <a:ln>
                  <a:noFill/>
                </a:ln>
                <a:solidFill>
                  <a:srgbClr val="212121"/>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212121"/>
                </a:solidFill>
                <a:effectLst/>
                <a:latin typeface="Times New Roman" pitchFamily="18" charset="0"/>
                <a:cs typeface="Times New Roman" pitchFamily="18" charset="0"/>
              </a:rPr>
              <a:t>formally</a:t>
            </a:r>
            <a:r>
              <a:rPr kumimoji="0" lang="ru-RU" sz="1200" b="0" i="0" u="none" strike="noStrike" cap="none" normalizeH="0" baseline="0" dirty="0" smtClean="0">
                <a:ln>
                  <a:noFill/>
                </a:ln>
                <a:solidFill>
                  <a:srgbClr val="212121"/>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212121"/>
                </a:solidFill>
                <a:effectLst/>
                <a:latin typeface="Times New Roman" pitchFamily="18" charset="0"/>
                <a:cs typeface="Times New Roman" pitchFamily="18" charset="0"/>
              </a:rPr>
              <a:t>given</a:t>
            </a:r>
            <a:r>
              <a:rPr kumimoji="0" lang="ru-RU" sz="1200" b="0" i="0" u="none" strike="noStrike" cap="none" normalizeH="0" baseline="0" dirty="0" smtClean="0">
                <a:ln>
                  <a:noFill/>
                </a:ln>
                <a:solidFill>
                  <a:srgbClr val="212121"/>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212121"/>
                </a:solidFill>
                <a:effectLst/>
                <a:latin typeface="Times New Roman" pitchFamily="18" charset="0"/>
                <a:cs typeface="Times New Roman" pitchFamily="18" charset="0"/>
              </a:rPr>
              <a:t>a</a:t>
            </a:r>
            <a:r>
              <a:rPr kumimoji="0" lang="ru-RU" sz="1200" b="0" i="0" u="none" strike="noStrike" cap="none" normalizeH="0" baseline="0" dirty="0" smtClean="0">
                <a:ln>
                  <a:noFill/>
                </a:ln>
                <a:solidFill>
                  <a:srgbClr val="212121"/>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212121"/>
                </a:solidFill>
                <a:effectLst/>
                <a:latin typeface="Times New Roman" pitchFamily="18" charset="0"/>
                <a:cs typeface="Times New Roman" pitchFamily="18" charset="0"/>
              </a:rPr>
              <a:t>differentiable</a:t>
            </a:r>
            <a:r>
              <a:rPr kumimoji="0" lang="ru-RU" sz="1200" b="0" i="0" u="none" strike="noStrike" cap="none" normalizeH="0" baseline="0" dirty="0" smtClean="0">
                <a:ln>
                  <a:noFill/>
                </a:ln>
                <a:solidFill>
                  <a:srgbClr val="212121"/>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212121"/>
                </a:solidFill>
                <a:effectLst/>
                <a:latin typeface="Times New Roman" pitchFamily="18" charset="0"/>
                <a:cs typeface="Times New Roman" pitchFamily="18" charset="0"/>
              </a:rPr>
              <a:t>function</a:t>
            </a:r>
            <a:r>
              <a:rPr kumimoji="0" lang="ru-RU" sz="1200" b="0" i="0" u="none" strike="noStrike" cap="none" normalizeH="0" baseline="0" dirty="0" smtClean="0">
                <a:ln>
                  <a:noFill/>
                </a:ln>
                <a:solidFill>
                  <a:srgbClr val="212121"/>
                </a:solidFill>
                <a:effectLst/>
                <a:latin typeface="Times New Roman" pitchFamily="18" charset="0"/>
                <a:cs typeface="Times New Roman" pitchFamily="18" charset="0"/>
              </a:rPr>
              <a:t> </a:t>
            </a:r>
            <a:r>
              <a:rPr kumimoji="0" lang="ru-RU" sz="1200" b="1" i="0" u="none" strike="noStrike" cap="none" normalizeH="0" baseline="0" dirty="0" err="1" smtClean="0">
                <a:ln>
                  <a:noFill/>
                </a:ln>
                <a:solidFill>
                  <a:srgbClr val="212121"/>
                </a:solidFill>
                <a:effectLst/>
                <a:latin typeface="Times New Roman" pitchFamily="18" charset="0"/>
                <a:cs typeface="Times New Roman" pitchFamily="18" charset="0"/>
              </a:rPr>
              <a:t>f</a:t>
            </a:r>
            <a:r>
              <a:rPr kumimoji="0" lang="ru-RU" sz="1200" b="1" i="0" u="none" strike="noStrike" cap="none" normalizeH="0" baseline="0" dirty="0" smtClean="0">
                <a:ln>
                  <a:noFill/>
                </a:ln>
                <a:solidFill>
                  <a:srgbClr val="212121"/>
                </a:solidFill>
                <a:effectLst/>
                <a:latin typeface="Times New Roman" pitchFamily="18" charset="0"/>
                <a:cs typeface="Times New Roman" pitchFamily="18" charset="0"/>
              </a:rPr>
              <a:t>(</a:t>
            </a:r>
            <a:r>
              <a:rPr kumimoji="0" lang="ru-RU" sz="1200" b="1" i="0" u="none" strike="noStrike" cap="none" normalizeH="0" baseline="0" dirty="0" err="1" smtClean="0">
                <a:ln>
                  <a:noFill/>
                </a:ln>
                <a:solidFill>
                  <a:srgbClr val="212121"/>
                </a:solidFill>
                <a:effectLst/>
                <a:latin typeface="Times New Roman" pitchFamily="18" charset="0"/>
                <a:cs typeface="Times New Roman" pitchFamily="18" charset="0"/>
              </a:rPr>
              <a:t>x</a:t>
            </a:r>
            <a:r>
              <a:rPr kumimoji="0" lang="ru-RU" sz="1200" b="1" i="0" u="none" strike="noStrike" cap="none" normalizeH="0" baseline="0" dirty="0" smtClean="0">
                <a:ln>
                  <a:noFill/>
                </a:ln>
                <a:solidFill>
                  <a:srgbClr val="212121"/>
                </a:solidFill>
                <a:effectLst/>
                <a:latin typeface="Times New Roman" pitchFamily="18" charset="0"/>
                <a:cs typeface="Times New Roman" pitchFamily="18" charset="0"/>
              </a:rPr>
              <a:t>)</a:t>
            </a:r>
            <a:r>
              <a:rPr kumimoji="0" lang="ru-RU" sz="1200" b="0" i="0" u="none" strike="noStrike" cap="none" normalizeH="0" baseline="0" dirty="0" smtClean="0">
                <a:ln>
                  <a:noFill/>
                </a:ln>
                <a:solidFill>
                  <a:srgbClr val="212121"/>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212121"/>
                </a:solidFill>
                <a:effectLst/>
                <a:latin typeface="Times New Roman" pitchFamily="18" charset="0"/>
                <a:cs typeface="Times New Roman" pitchFamily="18" charset="0"/>
              </a:rPr>
              <a:t>the</a:t>
            </a:r>
            <a:r>
              <a:rPr kumimoji="0" lang="ru-RU" sz="1200" b="0" i="0" u="none" strike="noStrike" cap="none" normalizeH="0" baseline="0" dirty="0" smtClean="0">
                <a:ln>
                  <a:noFill/>
                </a:ln>
                <a:solidFill>
                  <a:srgbClr val="212121"/>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212121"/>
                </a:solidFill>
                <a:effectLst/>
                <a:latin typeface="Times New Roman" pitchFamily="18" charset="0"/>
                <a:cs typeface="Times New Roman" pitchFamily="18" charset="0"/>
              </a:rPr>
              <a:t>gradient</a:t>
            </a:r>
            <a:r>
              <a:rPr kumimoji="0" lang="ru-RU" sz="1200" b="0" i="0" u="none" strike="noStrike" cap="none" normalizeH="0" baseline="0" dirty="0" smtClean="0">
                <a:ln>
                  <a:noFill/>
                </a:ln>
                <a:solidFill>
                  <a:srgbClr val="212121"/>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212121"/>
                </a:solidFill>
                <a:effectLst/>
                <a:latin typeface="Times New Roman" pitchFamily="18" charset="0"/>
                <a:cs typeface="Times New Roman" pitchFamily="18" charset="0"/>
              </a:rPr>
              <a:t>descent</a:t>
            </a:r>
            <a:r>
              <a:rPr kumimoji="0" lang="ru-RU" sz="1200" b="0" i="0" u="none" strike="noStrike" cap="none" normalizeH="0" baseline="0" dirty="0" smtClean="0">
                <a:ln>
                  <a:noFill/>
                </a:ln>
                <a:solidFill>
                  <a:srgbClr val="212121"/>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212121"/>
                </a:solidFill>
                <a:effectLst/>
                <a:latin typeface="Times New Roman" pitchFamily="18" charset="0"/>
                <a:cs typeface="Times New Roman" pitchFamily="18" charset="0"/>
              </a:rPr>
              <a:t>algorithms</a:t>
            </a:r>
            <a:r>
              <a:rPr kumimoji="0" lang="ru-RU" sz="1200" b="0" i="0" u="none" strike="noStrike" cap="none" normalizeH="0" baseline="0" dirty="0" smtClean="0">
                <a:ln>
                  <a:noFill/>
                </a:ln>
                <a:solidFill>
                  <a:srgbClr val="212121"/>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212121"/>
                </a:solidFill>
                <a:effectLst/>
                <a:latin typeface="Times New Roman" pitchFamily="18" charset="0"/>
                <a:cs typeface="Times New Roman" pitchFamily="18" charset="0"/>
              </a:rPr>
              <a:t>helps</a:t>
            </a:r>
            <a:r>
              <a:rPr kumimoji="0" lang="ru-RU" sz="1200" b="0" i="0" u="none" strike="noStrike" cap="none" normalizeH="0" baseline="0" dirty="0" smtClean="0">
                <a:ln>
                  <a:noFill/>
                </a:ln>
                <a:solidFill>
                  <a:srgbClr val="212121"/>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212121"/>
                </a:solidFill>
                <a:effectLst/>
                <a:latin typeface="Times New Roman" pitchFamily="18" charset="0"/>
                <a:cs typeface="Times New Roman" pitchFamily="18" charset="0"/>
              </a:rPr>
              <a:t>us</a:t>
            </a:r>
            <a:r>
              <a:rPr kumimoji="0" lang="ru-RU" sz="1200" b="0" i="0" u="none" strike="noStrike" cap="none" normalizeH="0" baseline="0" dirty="0" smtClean="0">
                <a:ln>
                  <a:noFill/>
                </a:ln>
                <a:solidFill>
                  <a:srgbClr val="212121"/>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212121"/>
                </a:solidFill>
                <a:effectLst/>
                <a:latin typeface="Times New Roman" pitchFamily="18" charset="0"/>
                <a:cs typeface="Times New Roman" pitchFamily="18" charset="0"/>
              </a:rPr>
              <a:t>compute</a:t>
            </a:r>
            <a:r>
              <a:rPr kumimoji="0" lang="ru-RU" sz="1200" b="0" i="0" u="none" strike="noStrike" cap="none" normalizeH="0" baseline="0" dirty="0" smtClean="0">
                <a:ln>
                  <a:noFill/>
                </a:ln>
                <a:solidFill>
                  <a:srgbClr val="212121"/>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212121"/>
                </a:solidFill>
                <a:effectLst/>
                <a:latin typeface="Times New Roman" pitchFamily="18" charset="0"/>
                <a:cs typeface="Times New Roman" pitchFamily="18" charset="0"/>
              </a:rPr>
              <a:t>x</a:t>
            </a:r>
            <a:r>
              <a:rPr lang="en-US" sz="1200" dirty="0" smtClean="0">
                <a:solidFill>
                  <a:srgbClr val="212121"/>
                </a:solidFill>
                <a:latin typeface="Times New Roman" pitchFamily="18" charset="0"/>
                <a:cs typeface="Times New Roman" pitchFamily="18" charset="0"/>
              </a:rPr>
              <a:t>*</a:t>
            </a:r>
            <a:r>
              <a:rPr kumimoji="0" lang="ru-RU" sz="1200" b="0" i="0" u="none" strike="noStrike" cap="none" normalizeH="0" baseline="0" dirty="0" smtClean="0">
                <a:ln>
                  <a:noFill/>
                </a:ln>
                <a:solidFill>
                  <a:srgbClr val="212121"/>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212121"/>
                </a:solidFill>
                <a:effectLst/>
                <a:latin typeface="Times New Roman" pitchFamily="18" charset="0"/>
                <a:cs typeface="Times New Roman" pitchFamily="18" charset="0"/>
              </a:rPr>
              <a:t>such</a:t>
            </a:r>
            <a:r>
              <a:rPr kumimoji="0" lang="ru-RU" sz="1200" b="0" i="0" u="none" strike="noStrike" cap="none" normalizeH="0" baseline="0" dirty="0" smtClean="0">
                <a:ln>
                  <a:noFill/>
                </a:ln>
                <a:solidFill>
                  <a:srgbClr val="212121"/>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212121"/>
                </a:solidFill>
                <a:effectLst/>
                <a:latin typeface="Times New Roman" pitchFamily="18" charset="0"/>
                <a:cs typeface="Times New Roman" pitchFamily="18" charset="0"/>
              </a:rPr>
              <a:t>that</a:t>
            </a:r>
            <a:r>
              <a:rPr kumimoji="0" lang="ru-RU" sz="1200" b="0" i="0" u="none" strike="noStrike" cap="none" normalizeH="0" baseline="0" dirty="0" smtClean="0">
                <a:ln>
                  <a:noFill/>
                </a:ln>
                <a:solidFill>
                  <a:srgbClr val="212121"/>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212121"/>
                </a:solidFill>
                <a:effectLst/>
                <a:latin typeface="Times New Roman" pitchFamily="18" charset="0"/>
                <a:cs typeface="Times New Roman" pitchFamily="18" charset="0"/>
              </a:rPr>
              <a:t>f</a:t>
            </a:r>
            <a:r>
              <a:rPr kumimoji="0" lang="ru-RU" sz="1200" b="0" i="0" u="none" strike="noStrike" cap="none" normalizeH="0" baseline="0" dirty="0" smtClean="0">
                <a:ln>
                  <a:noFill/>
                </a:ln>
                <a:solidFill>
                  <a:srgbClr val="212121"/>
                </a:solidFill>
                <a:effectLst/>
                <a:latin typeface="Times New Roman" pitchFamily="18" charset="0"/>
                <a:cs typeface="Times New Roman" pitchFamily="18" charset="0"/>
              </a:rPr>
              <a:t>′(</a:t>
            </a:r>
            <a:r>
              <a:rPr kumimoji="0" lang="ru-RU" sz="1200" b="0" i="0" u="none" strike="noStrike" cap="none" normalizeH="0" baseline="0" dirty="0" err="1" smtClean="0">
                <a:ln>
                  <a:noFill/>
                </a:ln>
                <a:solidFill>
                  <a:srgbClr val="212121"/>
                </a:solidFill>
                <a:effectLst/>
                <a:latin typeface="Times New Roman" pitchFamily="18" charset="0"/>
                <a:cs typeface="Times New Roman" pitchFamily="18" charset="0"/>
              </a:rPr>
              <a:t>x</a:t>
            </a:r>
            <a:r>
              <a:rPr lang="en-US" sz="1200" dirty="0" smtClean="0">
                <a:solidFill>
                  <a:srgbClr val="212121"/>
                </a:solidFill>
                <a:latin typeface="Times New Roman" pitchFamily="18" charset="0"/>
                <a:cs typeface="Times New Roman" pitchFamily="18" charset="0"/>
              </a:rPr>
              <a:t>*</a:t>
            </a:r>
            <a:r>
              <a:rPr kumimoji="0" lang="ru-RU" sz="1200" b="0" i="0" u="none" strike="noStrike" cap="none" normalizeH="0" baseline="0" dirty="0" smtClean="0">
                <a:ln>
                  <a:noFill/>
                </a:ln>
                <a:solidFill>
                  <a:srgbClr val="212121"/>
                </a:solidFill>
                <a:effectLst/>
                <a:latin typeface="Times New Roman" pitchFamily="18" charset="0"/>
                <a:cs typeface="Times New Roman" pitchFamily="18" charset="0"/>
              </a:rPr>
              <a:t>)=0 </a:t>
            </a:r>
            <a:r>
              <a:rPr kumimoji="0" lang="ru-RU" sz="1200" b="0" i="0" u="none" strike="noStrike" cap="none" normalizeH="0" baseline="0" dirty="0" err="1" smtClean="0">
                <a:ln>
                  <a:noFill/>
                </a:ln>
                <a:solidFill>
                  <a:srgbClr val="212121"/>
                </a:solidFill>
                <a:effectLst/>
                <a:latin typeface="Times New Roman" pitchFamily="18" charset="0"/>
                <a:cs typeface="Times New Roman" pitchFamily="18" charset="0"/>
              </a:rPr>
              <a:t>and</a:t>
            </a:r>
            <a:r>
              <a:rPr kumimoji="0" lang="ru-RU" sz="1200" b="0" i="0" u="none" strike="noStrike" cap="none" normalizeH="0" baseline="0" dirty="0" smtClean="0">
                <a:ln>
                  <a:noFill/>
                </a:ln>
                <a:solidFill>
                  <a:srgbClr val="212121"/>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212121"/>
                </a:solidFill>
                <a:effectLst/>
                <a:latin typeface="Times New Roman" pitchFamily="18" charset="0"/>
                <a:cs typeface="Times New Roman" pitchFamily="18" charset="0"/>
              </a:rPr>
              <a:t>x</a:t>
            </a:r>
            <a:r>
              <a:rPr kumimoji="0" lang="ru-RU" sz="1200" b="0" i="0" u="none" strike="noStrike" cap="none" normalizeH="0" baseline="0" dirty="0" smtClean="0">
                <a:ln>
                  <a:noFill/>
                </a:ln>
                <a:solidFill>
                  <a:srgbClr val="212121"/>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212121"/>
                </a:solidFill>
                <a:effectLst/>
                <a:latin typeface="Times New Roman" pitchFamily="18" charset="0"/>
                <a:cs typeface="Times New Roman" pitchFamily="18" charset="0"/>
              </a:rPr>
              <a:t>is</a:t>
            </a:r>
            <a:r>
              <a:rPr kumimoji="0" lang="ru-RU" sz="1200" b="0" i="0" u="none" strike="noStrike" cap="none" normalizeH="0" baseline="0" dirty="0" smtClean="0">
                <a:ln>
                  <a:noFill/>
                </a:ln>
                <a:solidFill>
                  <a:srgbClr val="212121"/>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212121"/>
                </a:solidFill>
                <a:effectLst/>
                <a:latin typeface="Times New Roman" pitchFamily="18" charset="0"/>
                <a:cs typeface="Times New Roman" pitchFamily="18" charset="0"/>
              </a:rPr>
              <a:t>a</a:t>
            </a:r>
            <a:r>
              <a:rPr kumimoji="0" lang="ru-RU" sz="1200" b="0" i="0" u="none" strike="noStrike" cap="none" normalizeH="0" baseline="0" dirty="0" smtClean="0">
                <a:ln>
                  <a:noFill/>
                </a:ln>
                <a:solidFill>
                  <a:srgbClr val="212121"/>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212121"/>
                </a:solidFill>
                <a:effectLst/>
                <a:latin typeface="Times New Roman" pitchFamily="18" charset="0"/>
                <a:cs typeface="Times New Roman" pitchFamily="18" charset="0"/>
              </a:rPr>
              <a:t>minimum</a:t>
            </a:r>
            <a:r>
              <a:rPr kumimoji="0" lang="ru-RU" sz="1200" b="0" i="0" u="none" strike="noStrike" cap="none" normalizeH="0" baseline="0" dirty="0" smtClean="0">
                <a:ln>
                  <a:noFill/>
                </a:ln>
                <a:solidFill>
                  <a:srgbClr val="212121"/>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212121"/>
                </a:solidFill>
                <a:effectLst/>
                <a:latin typeface="Times New Roman" pitchFamily="18" charset="0"/>
                <a:cs typeface="Times New Roman" pitchFamily="18" charset="0"/>
              </a:rPr>
              <a:t>of</a:t>
            </a:r>
            <a:r>
              <a:rPr kumimoji="0" lang="ru-RU" sz="1200" b="0" i="0" u="none" strike="noStrike" cap="none" normalizeH="0" baseline="0" dirty="0" smtClean="0">
                <a:ln>
                  <a:noFill/>
                </a:ln>
                <a:solidFill>
                  <a:srgbClr val="212121"/>
                </a:solidFill>
                <a:effectLst/>
                <a:latin typeface="Times New Roman" pitchFamily="18" charset="0"/>
                <a:cs typeface="Times New Roman" pitchFamily="18" charset="0"/>
              </a:rPr>
              <a:t> </a:t>
            </a:r>
            <a:r>
              <a:rPr lang="ru-RU" sz="1200" b="1" dirty="0" err="1" smtClean="0">
                <a:solidFill>
                  <a:srgbClr val="212121"/>
                </a:solidFill>
                <a:latin typeface="Times New Roman" pitchFamily="18" charset="0"/>
                <a:cs typeface="Times New Roman" pitchFamily="18" charset="0"/>
              </a:rPr>
              <a:t>f</a:t>
            </a:r>
            <a:r>
              <a:rPr lang="ru-RU" sz="1200" b="1" dirty="0" smtClean="0">
                <a:solidFill>
                  <a:srgbClr val="212121"/>
                </a:solidFill>
                <a:latin typeface="Times New Roman" pitchFamily="18" charset="0"/>
                <a:cs typeface="Times New Roman" pitchFamily="18" charset="0"/>
              </a:rPr>
              <a:t>(</a:t>
            </a:r>
            <a:r>
              <a:rPr lang="ru-RU" sz="1200" b="1" dirty="0" err="1" smtClean="0">
                <a:solidFill>
                  <a:srgbClr val="212121"/>
                </a:solidFill>
                <a:latin typeface="Times New Roman" pitchFamily="18" charset="0"/>
                <a:cs typeface="Times New Roman" pitchFamily="18" charset="0"/>
              </a:rPr>
              <a:t>x</a:t>
            </a:r>
            <a:r>
              <a:rPr lang="ru-RU" sz="1200" b="1" dirty="0" smtClean="0">
                <a:solidFill>
                  <a:srgbClr val="212121"/>
                </a:solidFill>
                <a:latin typeface="Times New Roman" pitchFamily="18" charset="0"/>
                <a:cs typeface="Times New Roman" pitchFamily="18" charset="0"/>
              </a:rPr>
              <a:t>)</a:t>
            </a:r>
            <a:r>
              <a:rPr kumimoji="0" lang="ru-RU" sz="1200" b="0" i="0" u="none" strike="noStrike" cap="none" normalizeH="0" baseline="0" dirty="0" smtClean="0">
                <a:ln>
                  <a:noFill/>
                </a:ln>
                <a:solidFill>
                  <a:srgbClr val="212121"/>
                </a:solidFill>
                <a:effectLst/>
                <a:latin typeface="Times New Roman" pitchFamily="18" charset="0"/>
                <a:cs typeface="Times New Roman" pitchFamily="18" charset="0"/>
              </a:rPr>
              <a:t>. </a:t>
            </a:r>
            <a:endParaRPr kumimoji="0" lang="en-US" sz="1200" b="0" i="0" u="none" strike="noStrike" cap="none" normalizeH="0" baseline="0" dirty="0" smtClean="0">
              <a:ln>
                <a:noFill/>
              </a:ln>
              <a:solidFill>
                <a:srgbClr val="21212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lang="en-US" sz="1200" dirty="0" smtClean="0">
                <a:solidFill>
                  <a:srgbClr val="212121"/>
                </a:solidFill>
                <a:latin typeface="Times New Roman" pitchFamily="18" charset="0"/>
                <a:cs typeface="Times New Roman" pitchFamily="18" charset="0"/>
              </a:rPr>
              <a:t> a</a:t>
            </a:r>
            <a:r>
              <a:rPr kumimoji="0" lang="ru-RU" sz="1200" b="0" i="0" u="none" strike="noStrike" cap="none" normalizeH="0" baseline="0" dirty="0" smtClean="0">
                <a:ln>
                  <a:noFill/>
                </a:ln>
                <a:solidFill>
                  <a:srgbClr val="212121"/>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212121"/>
                </a:solidFill>
                <a:effectLst/>
                <a:latin typeface="Times New Roman" pitchFamily="18" charset="0"/>
                <a:cs typeface="Times New Roman" pitchFamily="18" charset="0"/>
              </a:rPr>
              <a:t>function</a:t>
            </a:r>
            <a:r>
              <a:rPr kumimoji="0" lang="ru-RU" sz="1200" b="0" i="0" u="none" strike="noStrike" cap="none" normalizeH="0" baseline="0" dirty="0" smtClean="0">
                <a:ln>
                  <a:noFill/>
                </a:ln>
                <a:solidFill>
                  <a:srgbClr val="212121"/>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212121"/>
                </a:solidFill>
                <a:effectLst/>
                <a:latin typeface="Times New Roman" pitchFamily="18" charset="0"/>
                <a:cs typeface="Times New Roman" pitchFamily="18" charset="0"/>
              </a:rPr>
              <a:t>can</a:t>
            </a:r>
            <a:r>
              <a:rPr kumimoji="0" lang="ru-RU" sz="1200" b="0" i="0" u="none" strike="noStrike" cap="none" normalizeH="0" baseline="0" dirty="0" smtClean="0">
                <a:ln>
                  <a:noFill/>
                </a:ln>
                <a:solidFill>
                  <a:srgbClr val="212121"/>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212121"/>
                </a:solidFill>
                <a:effectLst/>
                <a:latin typeface="Times New Roman" pitchFamily="18" charset="0"/>
                <a:cs typeface="Times New Roman" pitchFamily="18" charset="0"/>
              </a:rPr>
              <a:t>have</a:t>
            </a:r>
            <a:r>
              <a:rPr kumimoji="0" lang="ru-RU" sz="1200" b="0" i="0" u="none" strike="noStrike" cap="none" normalizeH="0" baseline="0" dirty="0" smtClean="0">
                <a:ln>
                  <a:noFill/>
                </a:ln>
                <a:solidFill>
                  <a:srgbClr val="212121"/>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212121"/>
                </a:solidFill>
                <a:effectLst/>
                <a:latin typeface="Times New Roman" pitchFamily="18" charset="0"/>
                <a:cs typeface="Times New Roman" pitchFamily="18" charset="0"/>
              </a:rPr>
              <a:t>many</a:t>
            </a:r>
            <a:r>
              <a:rPr kumimoji="0" lang="ru-RU" sz="1200" b="0" i="0" u="none" strike="noStrike" cap="none" normalizeH="0" baseline="0" dirty="0" smtClean="0">
                <a:ln>
                  <a:noFill/>
                </a:ln>
                <a:solidFill>
                  <a:srgbClr val="212121"/>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212121"/>
                </a:solidFill>
                <a:effectLst/>
                <a:latin typeface="Times New Roman" pitchFamily="18" charset="0"/>
                <a:cs typeface="Times New Roman" pitchFamily="18" charset="0"/>
              </a:rPr>
              <a:t>local</a:t>
            </a:r>
            <a:r>
              <a:rPr kumimoji="0" lang="ru-RU" sz="1200" b="0" i="0" u="none" strike="noStrike" cap="none" normalizeH="0" baseline="0" dirty="0" smtClean="0">
                <a:ln>
                  <a:noFill/>
                </a:ln>
                <a:solidFill>
                  <a:srgbClr val="212121"/>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212121"/>
                </a:solidFill>
                <a:effectLst/>
                <a:latin typeface="Times New Roman" pitchFamily="18" charset="0"/>
                <a:cs typeface="Times New Roman" pitchFamily="18" charset="0"/>
              </a:rPr>
              <a:t>minimums</a:t>
            </a:r>
            <a:r>
              <a:rPr kumimoji="0" lang="ru-RU" sz="1200" b="0" i="0" u="none" strike="noStrike" cap="none" normalizeH="0" baseline="0" dirty="0" smtClean="0">
                <a:ln>
                  <a:noFill/>
                </a:ln>
                <a:solidFill>
                  <a:srgbClr val="212121"/>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212121"/>
                </a:solidFill>
                <a:effectLst/>
                <a:latin typeface="Times New Roman" pitchFamily="18" charset="0"/>
                <a:cs typeface="Times New Roman" pitchFamily="18" charset="0"/>
              </a:rPr>
              <a:t>x</a:t>
            </a:r>
            <a:r>
              <a:rPr kumimoji="0" lang="en-US" sz="1200" b="0" i="0" u="none" strike="noStrike" cap="none" normalizeH="0" baseline="0" dirty="0" smtClean="0">
                <a:ln>
                  <a:noFill/>
                </a:ln>
                <a:solidFill>
                  <a:srgbClr val="212121"/>
                </a:solidFill>
                <a:effectLst/>
                <a:latin typeface="Times New Roman" pitchFamily="18" charset="0"/>
                <a:cs typeface="Times New Roman" pitchFamily="18" charset="0"/>
              </a:rPr>
              <a:t>*1</a:t>
            </a:r>
            <a:r>
              <a:rPr kumimoji="0" lang="ru-RU" sz="1200" b="0" i="0" u="none" strike="noStrike" cap="none" normalizeH="0" baseline="0" dirty="0" smtClean="0">
                <a:ln>
                  <a:noFill/>
                </a:ln>
                <a:solidFill>
                  <a:srgbClr val="212121"/>
                </a:solidFill>
                <a:effectLst/>
                <a:latin typeface="Times New Roman" pitchFamily="18" charset="0"/>
                <a:cs typeface="Times New Roman" pitchFamily="18" charset="0"/>
              </a:rPr>
              <a:t>,</a:t>
            </a:r>
            <a:r>
              <a:rPr kumimoji="0" lang="ru-RU" sz="1200" b="0" i="0" u="none" strike="noStrike" cap="none" normalizeH="0" baseline="0" dirty="0" err="1" smtClean="0">
                <a:ln>
                  <a:noFill/>
                </a:ln>
                <a:solidFill>
                  <a:srgbClr val="212121"/>
                </a:solidFill>
                <a:effectLst/>
                <a:latin typeface="Times New Roman" pitchFamily="18" charset="0"/>
                <a:cs typeface="Times New Roman" pitchFamily="18" charset="0"/>
              </a:rPr>
              <a:t>x</a:t>
            </a:r>
            <a:r>
              <a:rPr kumimoji="0" lang="en-US" sz="1200" b="0" i="0" u="none" strike="noStrike" cap="none" normalizeH="0" baseline="0" dirty="0" smtClean="0">
                <a:ln>
                  <a:noFill/>
                </a:ln>
                <a:solidFill>
                  <a:srgbClr val="212121"/>
                </a:solidFill>
                <a:effectLst/>
                <a:latin typeface="Times New Roman" pitchFamily="18" charset="0"/>
                <a:cs typeface="Times New Roman" pitchFamily="18" charset="0"/>
              </a:rPr>
              <a:t>*2</a:t>
            </a:r>
            <a:r>
              <a:rPr kumimoji="0" lang="ru-RU" sz="1200" b="0" i="0" u="none" strike="noStrike" cap="none" normalizeH="0" baseline="0" dirty="0" smtClean="0">
                <a:ln>
                  <a:noFill/>
                </a:ln>
                <a:solidFill>
                  <a:srgbClr val="212121"/>
                </a:solidFill>
                <a:effectLst/>
                <a:latin typeface="Times New Roman" pitchFamily="18" charset="0"/>
                <a:cs typeface="Times New Roman" pitchFamily="18" charset="0"/>
              </a:rPr>
              <a:t>,…,</a:t>
            </a:r>
            <a:r>
              <a:rPr kumimoji="0" lang="ru-RU" sz="1200" b="0" i="0" u="none" strike="noStrike" cap="none" normalizeH="0" baseline="0" dirty="0" err="1" smtClean="0">
                <a:ln>
                  <a:noFill/>
                </a:ln>
                <a:solidFill>
                  <a:srgbClr val="212121"/>
                </a:solidFill>
                <a:effectLst/>
                <a:latin typeface="Times New Roman" pitchFamily="18" charset="0"/>
                <a:cs typeface="Times New Roman" pitchFamily="18" charset="0"/>
              </a:rPr>
              <a:t>x</a:t>
            </a:r>
            <a:r>
              <a:rPr kumimoji="0" lang="en-US" sz="1200" b="0" i="0" u="none" strike="noStrike" cap="none" normalizeH="0" baseline="0" dirty="0" smtClean="0">
                <a:ln>
                  <a:noFill/>
                </a:ln>
                <a:solidFill>
                  <a:srgbClr val="212121"/>
                </a:solidFill>
                <a:effectLst/>
                <a:latin typeface="Times New Roman" pitchFamily="18" charset="0"/>
                <a:cs typeface="Times New Roman" pitchFamily="18" charset="0"/>
              </a:rPr>
              <a:t>*m</a:t>
            </a:r>
            <a:r>
              <a:rPr kumimoji="0" lang="ru-RU" sz="1200" b="0" i="0" u="none" strike="noStrike" cap="none" normalizeH="0" baseline="0" dirty="0" smtClean="0">
                <a:ln>
                  <a:noFill/>
                </a:ln>
                <a:solidFill>
                  <a:srgbClr val="212121"/>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212121"/>
                </a:solidFill>
                <a:effectLst/>
                <a:latin typeface="Times New Roman" pitchFamily="18" charset="0"/>
                <a:cs typeface="Times New Roman" pitchFamily="18" charset="0"/>
              </a:rPr>
              <a:t>the</a:t>
            </a:r>
            <a:r>
              <a:rPr kumimoji="0" lang="ru-RU" sz="1200" b="0" i="0" u="none" strike="noStrike" cap="none" normalizeH="0" baseline="0" dirty="0" smtClean="0">
                <a:ln>
                  <a:noFill/>
                </a:ln>
                <a:solidFill>
                  <a:srgbClr val="212121"/>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212121"/>
                </a:solidFill>
                <a:effectLst/>
                <a:latin typeface="Times New Roman" pitchFamily="18" charset="0"/>
                <a:cs typeface="Times New Roman" pitchFamily="18" charset="0"/>
              </a:rPr>
              <a:t>gradient</a:t>
            </a:r>
            <a:r>
              <a:rPr kumimoji="0" lang="ru-RU" sz="1200" b="0" i="0" u="none" strike="noStrike" cap="none" normalizeH="0" baseline="0" dirty="0" smtClean="0">
                <a:ln>
                  <a:noFill/>
                </a:ln>
                <a:solidFill>
                  <a:srgbClr val="212121"/>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212121"/>
                </a:solidFill>
                <a:effectLst/>
                <a:latin typeface="Times New Roman" pitchFamily="18" charset="0"/>
                <a:cs typeface="Times New Roman" pitchFamily="18" charset="0"/>
              </a:rPr>
              <a:t>descent</a:t>
            </a:r>
            <a:r>
              <a:rPr kumimoji="0" lang="ru-RU" sz="1200" b="0" i="0" u="none" strike="noStrike" cap="none" normalizeH="0" baseline="0" dirty="0" smtClean="0">
                <a:ln>
                  <a:noFill/>
                </a:ln>
                <a:solidFill>
                  <a:srgbClr val="212121"/>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212121"/>
                </a:solidFill>
                <a:effectLst/>
                <a:latin typeface="Times New Roman" pitchFamily="18" charset="0"/>
                <a:cs typeface="Times New Roman" pitchFamily="18" charset="0"/>
              </a:rPr>
              <a:t>algorithm</a:t>
            </a:r>
            <a:r>
              <a:rPr kumimoji="0" lang="ru-RU" sz="1200" b="0" i="0" u="none" strike="noStrike" cap="none" normalizeH="0" baseline="0" dirty="0" smtClean="0">
                <a:ln>
                  <a:noFill/>
                </a:ln>
                <a:solidFill>
                  <a:srgbClr val="212121"/>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212121"/>
                </a:solidFill>
                <a:effectLst/>
                <a:latin typeface="Times New Roman" pitchFamily="18" charset="0"/>
                <a:cs typeface="Times New Roman" pitchFamily="18" charset="0"/>
              </a:rPr>
              <a:t>will</a:t>
            </a:r>
            <a:r>
              <a:rPr kumimoji="0" lang="ru-RU" sz="1200" b="0" i="0" u="none" strike="noStrike" cap="none" normalizeH="0" baseline="0" dirty="0" smtClean="0">
                <a:ln>
                  <a:noFill/>
                </a:ln>
                <a:solidFill>
                  <a:srgbClr val="212121"/>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212121"/>
                </a:solidFill>
                <a:effectLst/>
                <a:latin typeface="Times New Roman" pitchFamily="18" charset="0"/>
                <a:cs typeface="Times New Roman" pitchFamily="18" charset="0"/>
              </a:rPr>
              <a:t>converge</a:t>
            </a:r>
            <a:r>
              <a:rPr kumimoji="0" lang="ru-RU" sz="1200" b="0" i="0" u="none" strike="noStrike" cap="none" normalizeH="0" baseline="0" dirty="0" smtClean="0">
                <a:ln>
                  <a:noFill/>
                </a:ln>
                <a:solidFill>
                  <a:srgbClr val="212121"/>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212121"/>
                </a:solidFill>
                <a:effectLst/>
                <a:latin typeface="Times New Roman" pitchFamily="18" charset="0"/>
                <a:cs typeface="Times New Roman" pitchFamily="18" charset="0"/>
              </a:rPr>
              <a:t>to</a:t>
            </a:r>
            <a:r>
              <a:rPr kumimoji="0" lang="ru-RU" sz="1200" b="0" i="0" u="none" strike="noStrike" cap="none" normalizeH="0" baseline="0" dirty="0" smtClean="0">
                <a:ln>
                  <a:noFill/>
                </a:ln>
                <a:solidFill>
                  <a:srgbClr val="212121"/>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212121"/>
                </a:solidFill>
                <a:effectLst/>
                <a:latin typeface="Times New Roman" pitchFamily="18" charset="0"/>
                <a:cs typeface="Times New Roman" pitchFamily="18" charset="0"/>
              </a:rPr>
              <a:t>one</a:t>
            </a:r>
            <a:r>
              <a:rPr kumimoji="0" lang="ru-RU" sz="1200" b="0" i="0" u="none" strike="noStrike" cap="none" normalizeH="0" baseline="0" dirty="0" smtClean="0">
                <a:ln>
                  <a:noFill/>
                </a:ln>
                <a:solidFill>
                  <a:srgbClr val="212121"/>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212121"/>
                </a:solidFill>
                <a:effectLst/>
                <a:latin typeface="Times New Roman" pitchFamily="18" charset="0"/>
                <a:cs typeface="Times New Roman" pitchFamily="18" charset="0"/>
              </a:rPr>
              <a:t>of</a:t>
            </a:r>
            <a:r>
              <a:rPr kumimoji="0" lang="ru-RU" sz="1200" b="0" i="0" u="none" strike="noStrike" cap="none" normalizeH="0" baseline="0" dirty="0" smtClean="0">
                <a:ln>
                  <a:noFill/>
                </a:ln>
                <a:solidFill>
                  <a:srgbClr val="212121"/>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212121"/>
                </a:solidFill>
                <a:effectLst/>
                <a:latin typeface="Times New Roman" pitchFamily="18" charset="0"/>
                <a:cs typeface="Times New Roman" pitchFamily="18" charset="0"/>
              </a:rPr>
              <a:t>them</a:t>
            </a:r>
            <a:r>
              <a:rPr kumimoji="0" lang="ru-RU" sz="1200" b="0" i="0" u="none" strike="noStrike" cap="none" normalizeH="0" baseline="0" dirty="0" smtClean="0">
                <a:ln>
                  <a:noFill/>
                </a:ln>
                <a:solidFill>
                  <a:srgbClr val="212121"/>
                </a:solidFill>
                <a:effectLst/>
                <a:latin typeface="Times New Roman" pitchFamily="18" charset="0"/>
                <a:cs typeface="Times New Roman" pitchFamily="18" charset="0"/>
              </a:rPr>
              <a:t> </a:t>
            </a:r>
            <a:r>
              <a:rPr kumimoji="0" lang="ru-RU" sz="1200" b="1" i="0" u="none" strike="noStrike" cap="none" normalizeH="0" baseline="0" dirty="0" err="1" smtClean="0">
                <a:ln>
                  <a:noFill/>
                </a:ln>
                <a:solidFill>
                  <a:srgbClr val="212121"/>
                </a:solidFill>
                <a:effectLst/>
                <a:latin typeface="Times New Roman" pitchFamily="18" charset="0"/>
                <a:cs typeface="Times New Roman" pitchFamily="18" charset="0"/>
              </a:rPr>
              <a:t>depending</a:t>
            </a:r>
            <a:r>
              <a:rPr kumimoji="0" lang="ru-RU" sz="1200" b="1" i="0" u="none" strike="noStrike" cap="none" normalizeH="0" baseline="0" dirty="0" smtClean="0">
                <a:ln>
                  <a:noFill/>
                </a:ln>
                <a:solidFill>
                  <a:srgbClr val="212121"/>
                </a:solidFill>
                <a:effectLst/>
                <a:latin typeface="Times New Roman" pitchFamily="18" charset="0"/>
                <a:cs typeface="Times New Roman" pitchFamily="18" charset="0"/>
              </a:rPr>
              <a:t> </a:t>
            </a:r>
            <a:r>
              <a:rPr kumimoji="0" lang="ru-RU" sz="1200" b="1" i="0" u="none" strike="noStrike" cap="none" normalizeH="0" baseline="0" dirty="0" err="1" smtClean="0">
                <a:ln>
                  <a:noFill/>
                </a:ln>
                <a:solidFill>
                  <a:srgbClr val="212121"/>
                </a:solidFill>
                <a:effectLst/>
                <a:latin typeface="Times New Roman" pitchFamily="18" charset="0"/>
                <a:cs typeface="Times New Roman" pitchFamily="18" charset="0"/>
              </a:rPr>
              <a:t>on</a:t>
            </a:r>
            <a:r>
              <a:rPr kumimoji="0" lang="ru-RU" sz="1200" b="1" i="0" u="none" strike="noStrike" cap="none" normalizeH="0" baseline="0" dirty="0" smtClean="0">
                <a:ln>
                  <a:noFill/>
                </a:ln>
                <a:solidFill>
                  <a:srgbClr val="212121"/>
                </a:solidFill>
                <a:effectLst/>
                <a:latin typeface="Times New Roman" pitchFamily="18" charset="0"/>
                <a:cs typeface="Times New Roman" pitchFamily="18" charset="0"/>
              </a:rPr>
              <a:t> </a:t>
            </a:r>
            <a:r>
              <a:rPr kumimoji="0" lang="ru-RU" sz="1200" b="1" i="0" u="none" strike="noStrike" cap="none" normalizeH="0" baseline="0" dirty="0" err="1" smtClean="0">
                <a:ln>
                  <a:noFill/>
                </a:ln>
                <a:solidFill>
                  <a:srgbClr val="212121"/>
                </a:solidFill>
                <a:effectLst/>
                <a:latin typeface="Times New Roman" pitchFamily="18" charset="0"/>
                <a:cs typeface="Times New Roman" pitchFamily="18" charset="0"/>
              </a:rPr>
              <a:t>the</a:t>
            </a:r>
            <a:r>
              <a:rPr kumimoji="0" lang="ru-RU" sz="1200" b="1" i="0" u="none" strike="noStrike" cap="none" normalizeH="0" baseline="0" dirty="0" smtClean="0">
                <a:ln>
                  <a:noFill/>
                </a:ln>
                <a:solidFill>
                  <a:srgbClr val="212121"/>
                </a:solidFill>
                <a:effectLst/>
                <a:latin typeface="Times New Roman" pitchFamily="18" charset="0"/>
                <a:cs typeface="Times New Roman" pitchFamily="18" charset="0"/>
              </a:rPr>
              <a:t> </a:t>
            </a:r>
            <a:r>
              <a:rPr kumimoji="0" lang="ru-RU" sz="1200" b="1" i="0" u="none" strike="noStrike" cap="none" normalizeH="0" baseline="0" dirty="0" err="1" smtClean="0">
                <a:ln>
                  <a:noFill/>
                </a:ln>
                <a:solidFill>
                  <a:srgbClr val="212121"/>
                </a:solidFill>
                <a:effectLst/>
                <a:latin typeface="Times New Roman" pitchFamily="18" charset="0"/>
                <a:cs typeface="Times New Roman" pitchFamily="18" charset="0"/>
              </a:rPr>
              <a:t>starting</a:t>
            </a:r>
            <a:r>
              <a:rPr kumimoji="0" lang="ru-RU" sz="1200" b="1" i="0" u="none" strike="noStrike" cap="none" normalizeH="0" baseline="0" dirty="0" smtClean="0">
                <a:ln>
                  <a:noFill/>
                </a:ln>
                <a:solidFill>
                  <a:srgbClr val="212121"/>
                </a:solidFill>
                <a:effectLst/>
                <a:latin typeface="Times New Roman" pitchFamily="18" charset="0"/>
                <a:cs typeface="Times New Roman" pitchFamily="18" charset="0"/>
              </a:rPr>
              <a:t> </a:t>
            </a:r>
            <a:r>
              <a:rPr kumimoji="0" lang="ru-RU" sz="1200" b="1" i="0" u="none" strike="noStrike" cap="none" normalizeH="0" baseline="0" dirty="0" err="1" smtClean="0">
                <a:ln>
                  <a:noFill/>
                </a:ln>
                <a:solidFill>
                  <a:srgbClr val="212121"/>
                </a:solidFill>
                <a:effectLst/>
                <a:latin typeface="Times New Roman" pitchFamily="18" charset="0"/>
                <a:cs typeface="Times New Roman" pitchFamily="18" charset="0"/>
              </a:rPr>
              <a:t>position</a:t>
            </a:r>
            <a:r>
              <a:rPr kumimoji="0" lang="ru-RU" sz="1200" b="1" i="0" u="none" strike="noStrike" cap="none" normalizeH="0" baseline="0" dirty="0" smtClean="0">
                <a:ln>
                  <a:noFill/>
                </a:ln>
                <a:solidFill>
                  <a:srgbClr val="212121"/>
                </a:solidFill>
                <a:effectLst/>
                <a:latin typeface="Times New Roman" pitchFamily="18" charset="0"/>
                <a:cs typeface="Times New Roman" pitchFamily="18" charset="0"/>
              </a:rPr>
              <a:t> </a:t>
            </a:r>
            <a:r>
              <a:rPr kumimoji="0" lang="ru-RU" sz="1200" b="1" i="0" u="none" strike="noStrike" cap="none" normalizeH="0" baseline="0" dirty="0" err="1" smtClean="0">
                <a:ln>
                  <a:noFill/>
                </a:ln>
                <a:solidFill>
                  <a:srgbClr val="212121"/>
                </a:solidFill>
                <a:effectLst/>
                <a:latin typeface="Times New Roman" pitchFamily="18" charset="0"/>
                <a:cs typeface="Times New Roman" pitchFamily="18" charset="0"/>
              </a:rPr>
              <a:t>and</a:t>
            </a:r>
            <a:r>
              <a:rPr kumimoji="0" lang="ru-RU" sz="1200" b="1" i="0" u="none" strike="noStrike" cap="none" normalizeH="0" baseline="0" dirty="0" smtClean="0">
                <a:ln>
                  <a:noFill/>
                </a:ln>
                <a:solidFill>
                  <a:srgbClr val="212121"/>
                </a:solidFill>
                <a:effectLst/>
                <a:latin typeface="Times New Roman" pitchFamily="18" charset="0"/>
                <a:cs typeface="Times New Roman" pitchFamily="18" charset="0"/>
              </a:rPr>
              <a:t> </a:t>
            </a:r>
            <a:r>
              <a:rPr kumimoji="0" lang="ru-RU" sz="1200" b="1" i="0" u="none" strike="noStrike" cap="none" normalizeH="0" baseline="0" dirty="0" err="1" smtClean="0">
                <a:ln>
                  <a:noFill/>
                </a:ln>
                <a:solidFill>
                  <a:srgbClr val="212121"/>
                </a:solidFill>
                <a:effectLst/>
                <a:latin typeface="Times New Roman" pitchFamily="18" charset="0"/>
                <a:cs typeface="Times New Roman" pitchFamily="18" charset="0"/>
              </a:rPr>
              <a:t>learning</a:t>
            </a:r>
            <a:r>
              <a:rPr kumimoji="0" lang="ru-RU" sz="1200" b="1" i="0" u="none" strike="noStrike" cap="none" normalizeH="0" baseline="0" dirty="0" smtClean="0">
                <a:ln>
                  <a:noFill/>
                </a:ln>
                <a:solidFill>
                  <a:srgbClr val="212121"/>
                </a:solidFill>
                <a:effectLst/>
                <a:latin typeface="Times New Roman" pitchFamily="18" charset="0"/>
                <a:cs typeface="Times New Roman" pitchFamily="18" charset="0"/>
              </a:rPr>
              <a:t> </a:t>
            </a:r>
            <a:r>
              <a:rPr kumimoji="0" lang="ru-RU" sz="1200" b="1" i="0" u="none" strike="noStrike" cap="none" normalizeH="0" baseline="0" dirty="0" err="1" smtClean="0">
                <a:ln>
                  <a:noFill/>
                </a:ln>
                <a:solidFill>
                  <a:srgbClr val="212121"/>
                </a:solidFill>
                <a:effectLst/>
                <a:latin typeface="Times New Roman" pitchFamily="18" charset="0"/>
                <a:cs typeface="Times New Roman" pitchFamily="18" charset="0"/>
              </a:rPr>
              <a:t>rate</a:t>
            </a:r>
            <a:r>
              <a:rPr kumimoji="0" lang="ru-RU" sz="1200" b="1" i="0" u="none" strike="noStrike" cap="none" normalizeH="0" baseline="0" dirty="0" smtClean="0">
                <a:ln>
                  <a:noFill/>
                </a:ln>
                <a:solidFill>
                  <a:srgbClr val="212121"/>
                </a:solidFill>
                <a:effectLst/>
                <a:latin typeface="Times New Roman" pitchFamily="18" charset="0"/>
                <a:cs typeface="Times New Roman" pitchFamily="18" charset="0"/>
              </a:rPr>
              <a:t>.</a:t>
            </a:r>
            <a:endParaRPr kumimoji="0" lang="ru-RU" sz="1200" b="1"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ru-RU" sz="1200" b="0" i="0" u="none" strike="noStrike" cap="none" normalizeH="0" baseline="0" dirty="0" smtClean="0">
                <a:ln>
                  <a:noFill/>
                </a:ln>
                <a:solidFill>
                  <a:schemeClr val="tx1"/>
                </a:solidFill>
                <a:effectLst/>
                <a:latin typeface="Times New Roman" pitchFamily="18" charset="0"/>
                <a:cs typeface="Times New Roman" pitchFamily="18" charset="0"/>
              </a:rPr>
              <a:t/>
            </a:r>
            <a:br>
              <a:rPr kumimoji="0" lang="ru-RU" sz="1200" b="0" i="0" u="none" strike="noStrike" cap="none" normalizeH="0" baseline="0" dirty="0" smtClean="0">
                <a:ln>
                  <a:noFill/>
                </a:ln>
                <a:solidFill>
                  <a:schemeClr val="tx1"/>
                </a:solidFill>
                <a:effectLst/>
                <a:latin typeface="Times New Roman" pitchFamily="18" charset="0"/>
                <a:cs typeface="Times New Roman" pitchFamily="18" charset="0"/>
              </a:rPr>
            </a:br>
            <a:endParaRPr kumimoji="0" lang="ru-RU" sz="1200"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7171" name="Rectangle 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717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8" name="TextBox 17"/>
          <p:cNvSpPr txBox="1"/>
          <p:nvPr/>
        </p:nvSpPr>
        <p:spPr>
          <a:xfrm>
            <a:off x="344811" y="2644959"/>
            <a:ext cx="5311440" cy="646331"/>
          </a:xfrm>
          <a:prstGeom prst="rect">
            <a:avLst/>
          </a:prstGeom>
          <a:noFill/>
        </p:spPr>
        <p:txBody>
          <a:bodyPr wrap="square" rtlCol="0">
            <a:spAutoFit/>
          </a:bodyPr>
          <a:lstStyle/>
          <a:p>
            <a:r>
              <a:rPr lang="en-US" sz="1200" dirty="0" smtClean="0">
                <a:solidFill>
                  <a:srgbClr val="000000"/>
                </a:solidFill>
                <a:latin typeface="Times New Roman" pitchFamily="18" charset="0"/>
                <a:cs typeface="Times New Roman" pitchFamily="18" charset="0"/>
              </a:rPr>
              <a:t>Suppose that </a:t>
            </a:r>
            <a:r>
              <a:rPr lang="ru-RU" sz="1200" b="1" dirty="0" err="1" smtClean="0">
                <a:solidFill>
                  <a:srgbClr val="212121"/>
                </a:solidFill>
                <a:latin typeface="Times New Roman" pitchFamily="18" charset="0"/>
                <a:cs typeface="Times New Roman" pitchFamily="18" charset="0"/>
              </a:rPr>
              <a:t>f</a:t>
            </a:r>
            <a:r>
              <a:rPr lang="ru-RU" sz="1200" b="1" dirty="0" smtClean="0">
                <a:solidFill>
                  <a:srgbClr val="212121"/>
                </a:solidFill>
                <a:latin typeface="Times New Roman" pitchFamily="18" charset="0"/>
                <a:cs typeface="Times New Roman" pitchFamily="18" charset="0"/>
              </a:rPr>
              <a:t>(</a:t>
            </a:r>
            <a:r>
              <a:rPr lang="ru-RU" sz="1200" b="1" dirty="0" err="1" smtClean="0">
                <a:solidFill>
                  <a:srgbClr val="212121"/>
                </a:solidFill>
                <a:latin typeface="Times New Roman" pitchFamily="18" charset="0"/>
                <a:cs typeface="Times New Roman" pitchFamily="18" charset="0"/>
              </a:rPr>
              <a:t>x</a:t>
            </a:r>
            <a:r>
              <a:rPr lang="ru-RU" sz="1200" b="1" dirty="0" smtClean="0">
                <a:solidFill>
                  <a:srgbClr val="212121"/>
                </a:solidFill>
                <a:latin typeface="Times New Roman" pitchFamily="18" charset="0"/>
                <a:cs typeface="Times New Roman" pitchFamily="18" charset="0"/>
              </a:rPr>
              <a:t>)</a:t>
            </a:r>
            <a:r>
              <a:rPr lang="en-US" sz="1200" dirty="0" smtClean="0">
                <a:solidFill>
                  <a:srgbClr val="000000"/>
                </a:solidFill>
                <a:latin typeface="Times New Roman" pitchFamily="18" charset="0"/>
                <a:cs typeface="Times New Roman" pitchFamily="18" charset="0"/>
              </a:rPr>
              <a:t> is a differentiable function of one variable. At the current value, </a:t>
            </a:r>
            <a:r>
              <a:rPr lang="en-US" sz="1200" dirty="0" smtClean="0">
                <a:solidFill>
                  <a:srgbClr val="000000"/>
                </a:solidFill>
                <a:latin typeface="Times New Roman" pitchFamily="18" charset="0"/>
                <a:cs typeface="Times New Roman" pitchFamily="18" charset="0"/>
              </a:rPr>
              <a:t>gradient </a:t>
            </a:r>
            <a:r>
              <a:rPr lang="en-US" sz="1200" dirty="0" smtClean="0">
                <a:solidFill>
                  <a:srgbClr val="000000"/>
                </a:solidFill>
                <a:latin typeface="Times New Roman" pitchFamily="18" charset="0"/>
                <a:cs typeface="Times New Roman" pitchFamily="18" charset="0"/>
              </a:rPr>
              <a:t>describes the direction for convergence to a local </a:t>
            </a:r>
            <a:r>
              <a:rPr lang="en-US" sz="1200" dirty="0" smtClean="0">
                <a:solidFill>
                  <a:srgbClr val="000000"/>
                </a:solidFill>
                <a:latin typeface="Times New Roman" pitchFamily="18" charset="0"/>
                <a:cs typeface="Times New Roman" pitchFamily="18" charset="0"/>
              </a:rPr>
              <a:t>minimum. </a:t>
            </a:r>
            <a:r>
              <a:rPr lang="en-US" sz="1200" dirty="0" smtClean="0">
                <a:solidFill>
                  <a:srgbClr val="000000"/>
                </a:solidFill>
                <a:latin typeface="Times New Roman" pitchFamily="18" charset="0"/>
                <a:cs typeface="Times New Roman" pitchFamily="18" charset="0"/>
              </a:rPr>
              <a:t>The next point is defined </a:t>
            </a:r>
            <a:r>
              <a:rPr lang="en-US" sz="1200" dirty="0" smtClean="0">
                <a:solidFill>
                  <a:srgbClr val="000000"/>
                </a:solidFill>
                <a:latin typeface="Times New Roman" pitchFamily="18" charset="0"/>
                <a:cs typeface="Times New Roman" pitchFamily="18" charset="0"/>
              </a:rPr>
              <a:t>from</a:t>
            </a:r>
            <a:r>
              <a:rPr lang="ru-RU" sz="1200" dirty="0" smtClean="0">
                <a:solidFill>
                  <a:srgbClr val="000000"/>
                </a:solidFill>
                <a:latin typeface="Times New Roman" pitchFamily="18" charset="0"/>
                <a:cs typeface="Times New Roman" pitchFamily="18" charset="0"/>
              </a:rPr>
              <a:t> </a:t>
            </a:r>
            <a:r>
              <a:rPr lang="en-US" sz="1200" dirty="0" smtClean="0">
                <a:solidFill>
                  <a:srgbClr val="000000"/>
                </a:solidFill>
                <a:latin typeface="Times New Roman" pitchFamily="18" charset="0"/>
                <a:cs typeface="Times New Roman" pitchFamily="18" charset="0"/>
              </a:rPr>
              <a:t>the following  equation:</a:t>
            </a:r>
            <a:endParaRPr lang="ru-RU" sz="1200" dirty="0">
              <a:solidFill>
                <a:srgbClr val="000000"/>
              </a:solidFill>
              <a:latin typeface="Times New Roman" pitchFamily="18" charset="0"/>
              <a:cs typeface="Times New Roman" pitchFamily="18" charset="0"/>
            </a:endParaRPr>
          </a:p>
        </p:txBody>
      </p:sp>
      <p:pic>
        <p:nvPicPr>
          <p:cNvPr id="7175" name="Picture 7"/>
          <p:cNvPicPr>
            <a:picLocks noChangeAspect="1" noChangeArrowheads="1"/>
          </p:cNvPicPr>
          <p:nvPr/>
        </p:nvPicPr>
        <p:blipFill>
          <a:blip r:embed="rId3"/>
          <a:srcRect/>
          <a:stretch>
            <a:fillRect/>
          </a:stretch>
        </p:blipFill>
        <p:spPr bwMode="auto">
          <a:xfrm>
            <a:off x="2764968" y="3410334"/>
            <a:ext cx="2247900" cy="352425"/>
          </a:xfrm>
          <a:prstGeom prst="rect">
            <a:avLst/>
          </a:prstGeom>
          <a:noFill/>
          <a:ln w="9525">
            <a:noFill/>
            <a:miter lim="800000"/>
            <a:headEnd/>
            <a:tailEnd/>
          </a:ln>
        </p:spPr>
      </p:pic>
      <p:sp>
        <p:nvSpPr>
          <p:cNvPr id="20" name="Прямоугольник 19"/>
          <p:cNvSpPr/>
          <p:nvPr/>
        </p:nvSpPr>
        <p:spPr>
          <a:xfrm>
            <a:off x="1730022" y="3762759"/>
            <a:ext cx="6565692" cy="1384995"/>
          </a:xfrm>
          <a:prstGeom prst="rect">
            <a:avLst/>
          </a:prstGeom>
        </p:spPr>
        <p:txBody>
          <a:bodyPr wrap="square">
            <a:spAutoFit/>
          </a:bodyPr>
          <a:lstStyle/>
          <a:p>
            <a:r>
              <a:rPr lang="en-US" sz="1200" dirty="0" smtClean="0">
                <a:solidFill>
                  <a:srgbClr val="000000"/>
                </a:solidFill>
                <a:latin typeface="Times New Roman" pitchFamily="18" charset="0"/>
                <a:cs typeface="Times New Roman" pitchFamily="18" charset="0"/>
              </a:rPr>
              <a:t>t - is the iteration </a:t>
            </a:r>
            <a:r>
              <a:rPr lang="en-US" sz="1200" dirty="0" smtClean="0">
                <a:solidFill>
                  <a:srgbClr val="000000"/>
                </a:solidFill>
                <a:latin typeface="Times New Roman" pitchFamily="18" charset="0"/>
                <a:cs typeface="Times New Roman" pitchFamily="18" charset="0"/>
              </a:rPr>
              <a:t>number, </a:t>
            </a:r>
            <a:r>
              <a:rPr lang="el-GR" sz="1200" b="1" dirty="0" smtClean="0">
                <a:solidFill>
                  <a:srgbClr val="000000"/>
                </a:solidFill>
                <a:latin typeface="Times New Roman" pitchFamily="18" charset="0"/>
                <a:cs typeface="Times New Roman" pitchFamily="18" charset="0"/>
              </a:rPr>
              <a:t>λ</a:t>
            </a:r>
            <a:r>
              <a:rPr lang="en-US" sz="1200" b="1" dirty="0" smtClean="0">
                <a:solidFill>
                  <a:srgbClr val="000000"/>
                </a:solidFill>
                <a:latin typeface="Times New Roman" pitchFamily="18" charset="0"/>
                <a:cs typeface="Times New Roman" pitchFamily="18" charset="0"/>
              </a:rPr>
              <a:t> – is the learning rate</a:t>
            </a:r>
            <a:r>
              <a:rPr lang="en-US" sz="1200" dirty="0" smtClean="0">
                <a:solidFill>
                  <a:srgbClr val="000000"/>
                </a:solidFill>
                <a:latin typeface="Times New Roman" pitchFamily="18" charset="0"/>
                <a:cs typeface="Times New Roman" pitchFamily="18" charset="0"/>
              </a:rPr>
              <a:t>. </a:t>
            </a:r>
            <a:r>
              <a:rPr lang="en-US" sz="1200" dirty="0" smtClean="0">
                <a:solidFill>
                  <a:srgbClr val="000000"/>
                </a:solidFill>
                <a:latin typeface="Times New Roman" pitchFamily="18" charset="0"/>
                <a:cs typeface="Times New Roman" pitchFamily="18" charset="0"/>
              </a:rPr>
              <a:t>For a given x1 and a large number of iterations T, the algorithm generates a sequence of points                           where                    Thus, </a:t>
            </a:r>
            <a:r>
              <a:rPr lang="en-US" sz="1200" i="1" dirty="0" smtClean="0">
                <a:solidFill>
                  <a:srgbClr val="000000"/>
                </a:solidFill>
                <a:latin typeface="Times New Roman" pitchFamily="18" charset="0"/>
                <a:cs typeface="Times New Roman" pitchFamily="18" charset="0"/>
              </a:rPr>
              <a:t>x(t + 1) </a:t>
            </a:r>
            <a:r>
              <a:rPr lang="en-US" sz="1200" dirty="0" smtClean="0">
                <a:solidFill>
                  <a:srgbClr val="000000"/>
                </a:solidFill>
                <a:latin typeface="Times New Roman" pitchFamily="18" charset="0"/>
                <a:cs typeface="Times New Roman" pitchFamily="18" charset="0"/>
              </a:rPr>
              <a:t>converges to </a:t>
            </a:r>
            <a:r>
              <a:rPr lang="en-US" sz="1200" i="1" dirty="0" smtClean="0">
                <a:solidFill>
                  <a:srgbClr val="000000"/>
                </a:solidFill>
                <a:latin typeface="Times New Roman" pitchFamily="18" charset="0"/>
                <a:cs typeface="Times New Roman" pitchFamily="18" charset="0"/>
              </a:rPr>
              <a:t>x*</a:t>
            </a:r>
            <a:r>
              <a:rPr lang="en-US" sz="1200" dirty="0" smtClean="0">
                <a:solidFill>
                  <a:srgbClr val="000000"/>
                </a:solidFill>
                <a:latin typeface="Times New Roman" pitchFamily="18" charset="0"/>
                <a:cs typeface="Times New Roman" pitchFamily="18" charset="0"/>
              </a:rPr>
              <a:t> for very large t. </a:t>
            </a:r>
          </a:p>
          <a:p>
            <a:r>
              <a:rPr lang="en-US" sz="1200" dirty="0" smtClean="0">
                <a:solidFill>
                  <a:srgbClr val="000000"/>
                </a:solidFill>
                <a:latin typeface="Times New Roman" pitchFamily="18" charset="0"/>
                <a:cs typeface="Times New Roman" pitchFamily="18" charset="0"/>
              </a:rPr>
              <a:t>It is worth noting that when the algorithm converges, </a:t>
            </a:r>
            <a:r>
              <a:rPr lang="en-US" sz="1200" b="1" i="1" dirty="0" smtClean="0">
                <a:solidFill>
                  <a:srgbClr val="000000"/>
                </a:solidFill>
                <a:latin typeface="Times New Roman" pitchFamily="18" charset="0"/>
                <a:cs typeface="Times New Roman" pitchFamily="18" charset="0"/>
              </a:rPr>
              <a:t>f’(</a:t>
            </a:r>
            <a:r>
              <a:rPr lang="en-US" sz="1200" b="1" i="1" dirty="0" err="1" smtClean="0">
                <a:solidFill>
                  <a:srgbClr val="000000"/>
                </a:solidFill>
                <a:latin typeface="Times New Roman" pitchFamily="18" charset="0"/>
                <a:cs typeface="Times New Roman" pitchFamily="18" charset="0"/>
              </a:rPr>
              <a:t>x,t</a:t>
            </a:r>
            <a:r>
              <a:rPr lang="en-US" sz="1200" b="1" i="1" dirty="0" smtClean="0">
                <a:solidFill>
                  <a:srgbClr val="000000"/>
                </a:solidFill>
                <a:latin typeface="Times New Roman" pitchFamily="18" charset="0"/>
                <a:cs typeface="Times New Roman" pitchFamily="18" charset="0"/>
              </a:rPr>
              <a:t>) ≈0</a:t>
            </a:r>
            <a:r>
              <a:rPr lang="en-US" sz="1200" dirty="0" smtClean="0">
                <a:solidFill>
                  <a:srgbClr val="000000"/>
                </a:solidFill>
                <a:latin typeface="Times New Roman" pitchFamily="18" charset="0"/>
                <a:cs typeface="Times New Roman" pitchFamily="18" charset="0"/>
              </a:rPr>
              <a:t>, and, therefore, </a:t>
            </a:r>
            <a:r>
              <a:rPr lang="en-US" sz="1200" b="1" i="1" dirty="0" smtClean="0">
                <a:solidFill>
                  <a:srgbClr val="000000"/>
                </a:solidFill>
                <a:latin typeface="Times New Roman" pitchFamily="18" charset="0"/>
                <a:cs typeface="Times New Roman" pitchFamily="18" charset="0"/>
              </a:rPr>
              <a:t>|x</a:t>
            </a:r>
            <a:r>
              <a:rPr lang="en-US" sz="800" b="1" i="1" dirty="0" smtClean="0">
                <a:solidFill>
                  <a:srgbClr val="000000"/>
                </a:solidFill>
                <a:latin typeface="Times New Roman" pitchFamily="18" charset="0"/>
                <a:cs typeface="Times New Roman" pitchFamily="18" charset="0"/>
              </a:rPr>
              <a:t>(t + 1) </a:t>
            </a:r>
            <a:r>
              <a:rPr lang="en-US" sz="1200" b="1" i="1" dirty="0" smtClean="0">
                <a:solidFill>
                  <a:srgbClr val="000000"/>
                </a:solidFill>
                <a:latin typeface="Times New Roman" pitchFamily="18" charset="0"/>
                <a:cs typeface="Times New Roman" pitchFamily="18" charset="0"/>
              </a:rPr>
              <a:t>- </a:t>
            </a:r>
            <a:r>
              <a:rPr lang="en-US" sz="1200" b="1" i="1" dirty="0" err="1" smtClean="0">
                <a:solidFill>
                  <a:srgbClr val="000000"/>
                </a:solidFill>
                <a:latin typeface="Times New Roman" pitchFamily="18" charset="0"/>
                <a:cs typeface="Times New Roman" pitchFamily="18" charset="0"/>
              </a:rPr>
              <a:t>x</a:t>
            </a:r>
            <a:r>
              <a:rPr lang="en-US" sz="900" b="1" i="1" dirty="0" err="1" smtClean="0">
                <a:solidFill>
                  <a:srgbClr val="000000"/>
                </a:solidFill>
                <a:latin typeface="Times New Roman" pitchFamily="18" charset="0"/>
                <a:cs typeface="Times New Roman" pitchFamily="18" charset="0"/>
              </a:rPr>
              <a:t>t</a:t>
            </a:r>
            <a:r>
              <a:rPr lang="en-US" sz="1200" b="1" i="1" dirty="0" smtClean="0">
                <a:solidFill>
                  <a:srgbClr val="000000"/>
                </a:solidFill>
                <a:latin typeface="Times New Roman" pitchFamily="18" charset="0"/>
                <a:cs typeface="Times New Roman" pitchFamily="18" charset="0"/>
              </a:rPr>
              <a:t> | ≈0</a:t>
            </a:r>
            <a:r>
              <a:rPr lang="en-US" sz="1200" dirty="0" smtClean="0">
                <a:solidFill>
                  <a:srgbClr val="000000"/>
                </a:solidFill>
                <a:latin typeface="Times New Roman" pitchFamily="18" charset="0"/>
                <a:cs typeface="Times New Roman" pitchFamily="18" charset="0"/>
              </a:rPr>
              <a:t>. Thus, the generally accepted criterion for stopping the operation of the gradient descent is a decrease the value   </a:t>
            </a:r>
            <a:r>
              <a:rPr lang="en-US" sz="1200" b="1" i="1" dirty="0" smtClean="0">
                <a:solidFill>
                  <a:srgbClr val="000000"/>
                </a:solidFill>
                <a:latin typeface="Times New Roman" pitchFamily="18" charset="0"/>
                <a:cs typeface="Times New Roman" pitchFamily="18" charset="0"/>
              </a:rPr>
              <a:t>|x</a:t>
            </a:r>
            <a:r>
              <a:rPr lang="en-US" sz="900" b="1" i="1" dirty="0" smtClean="0">
                <a:solidFill>
                  <a:srgbClr val="000000"/>
                </a:solidFill>
                <a:latin typeface="Times New Roman" pitchFamily="18" charset="0"/>
                <a:cs typeface="Times New Roman" pitchFamily="18" charset="0"/>
              </a:rPr>
              <a:t>(t + 1</a:t>
            </a:r>
            <a:r>
              <a:rPr lang="en-US" sz="1200" b="1" i="1" dirty="0" smtClean="0">
                <a:solidFill>
                  <a:srgbClr val="000000"/>
                </a:solidFill>
                <a:latin typeface="Times New Roman" pitchFamily="18" charset="0"/>
                <a:cs typeface="Times New Roman" pitchFamily="18" charset="0"/>
              </a:rPr>
              <a:t>) - </a:t>
            </a:r>
            <a:r>
              <a:rPr lang="en-US" sz="1200" b="1" i="1" dirty="0" err="1" smtClean="0">
                <a:solidFill>
                  <a:srgbClr val="000000"/>
                </a:solidFill>
                <a:latin typeface="Times New Roman" pitchFamily="18" charset="0"/>
                <a:cs typeface="Times New Roman" pitchFamily="18" charset="0"/>
              </a:rPr>
              <a:t>x</a:t>
            </a:r>
            <a:r>
              <a:rPr lang="en-US" sz="900" b="1" i="1" dirty="0" err="1" smtClean="0">
                <a:solidFill>
                  <a:srgbClr val="000000"/>
                </a:solidFill>
                <a:latin typeface="Times New Roman" pitchFamily="18" charset="0"/>
                <a:cs typeface="Times New Roman" pitchFamily="18" charset="0"/>
              </a:rPr>
              <a:t>t</a:t>
            </a:r>
            <a:r>
              <a:rPr lang="en-US" sz="1200" b="1" i="1" dirty="0" smtClean="0">
                <a:solidFill>
                  <a:srgbClr val="000000"/>
                </a:solidFill>
                <a:latin typeface="Times New Roman" pitchFamily="18" charset="0"/>
                <a:cs typeface="Times New Roman" pitchFamily="18" charset="0"/>
              </a:rPr>
              <a:t> | </a:t>
            </a:r>
            <a:r>
              <a:rPr lang="en-US" sz="1200" dirty="0" smtClean="0">
                <a:solidFill>
                  <a:srgbClr val="000000"/>
                </a:solidFill>
                <a:latin typeface="Times New Roman" pitchFamily="18" charset="0"/>
                <a:cs typeface="Times New Roman" pitchFamily="18" charset="0"/>
              </a:rPr>
              <a:t>to the desired value. For example, you can tell the algorithm to run until </a:t>
            </a:r>
          </a:p>
          <a:p>
            <a:r>
              <a:rPr lang="en-US" sz="1200" b="1" i="1" dirty="0" smtClean="0">
                <a:solidFill>
                  <a:srgbClr val="000000"/>
                </a:solidFill>
                <a:latin typeface="Times New Roman" pitchFamily="18" charset="0"/>
                <a:cs typeface="Times New Roman" pitchFamily="18" charset="0"/>
              </a:rPr>
              <a:t>|x</a:t>
            </a:r>
            <a:r>
              <a:rPr lang="en-US" sz="900" b="1" i="1" dirty="0" smtClean="0">
                <a:solidFill>
                  <a:srgbClr val="000000"/>
                </a:solidFill>
                <a:latin typeface="Times New Roman" pitchFamily="18" charset="0"/>
                <a:cs typeface="Times New Roman" pitchFamily="18" charset="0"/>
              </a:rPr>
              <a:t>(t + 1) </a:t>
            </a:r>
            <a:r>
              <a:rPr lang="en-US" sz="1200" b="1" i="1" dirty="0" smtClean="0">
                <a:solidFill>
                  <a:srgbClr val="000000"/>
                </a:solidFill>
                <a:latin typeface="Times New Roman" pitchFamily="18" charset="0"/>
                <a:cs typeface="Times New Roman" pitchFamily="18" charset="0"/>
              </a:rPr>
              <a:t>- </a:t>
            </a:r>
            <a:r>
              <a:rPr lang="en-US" sz="1200" b="1" i="1" dirty="0" err="1" smtClean="0">
                <a:solidFill>
                  <a:srgbClr val="000000"/>
                </a:solidFill>
                <a:latin typeface="Times New Roman" pitchFamily="18" charset="0"/>
                <a:cs typeface="Times New Roman" pitchFamily="18" charset="0"/>
              </a:rPr>
              <a:t>x</a:t>
            </a:r>
            <a:r>
              <a:rPr lang="en-US" sz="900" b="1" i="1" dirty="0" err="1" smtClean="0">
                <a:solidFill>
                  <a:srgbClr val="000000"/>
                </a:solidFill>
                <a:latin typeface="Times New Roman" pitchFamily="18" charset="0"/>
                <a:cs typeface="Times New Roman" pitchFamily="18" charset="0"/>
              </a:rPr>
              <a:t>t</a:t>
            </a:r>
            <a:r>
              <a:rPr lang="en-US" sz="1200" b="1" i="1" dirty="0" smtClean="0">
                <a:solidFill>
                  <a:srgbClr val="000000"/>
                </a:solidFill>
                <a:latin typeface="Times New Roman" pitchFamily="18" charset="0"/>
                <a:cs typeface="Times New Roman" pitchFamily="18" charset="0"/>
              </a:rPr>
              <a:t> | &lt;0.001.</a:t>
            </a:r>
            <a:endParaRPr lang="ru-RU" sz="1200" b="1" i="1" dirty="0">
              <a:solidFill>
                <a:srgbClr val="000000"/>
              </a:solidFill>
              <a:latin typeface="Times New Roman" pitchFamily="18" charset="0"/>
              <a:cs typeface="Times New Roman" pitchFamily="18" charset="0"/>
            </a:endParaRPr>
          </a:p>
        </p:txBody>
      </p:sp>
      <p:sp>
        <p:nvSpPr>
          <p:cNvPr id="717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pic>
        <p:nvPicPr>
          <p:cNvPr id="7176" name="Picture 8"/>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4583150" y="3960859"/>
            <a:ext cx="859436" cy="204116"/>
          </a:xfrm>
          <a:prstGeom prst="rect">
            <a:avLst/>
          </a:prstGeom>
          <a:noFill/>
        </p:spPr>
      </p:pic>
      <p:sp>
        <p:nvSpPr>
          <p:cNvPr id="7179"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pic>
        <p:nvPicPr>
          <p:cNvPr id="7178" name="Picture 10"/>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6033542" y="3960859"/>
            <a:ext cx="605760" cy="217159"/>
          </a:xfrm>
          <a:prstGeom prst="rect">
            <a:avLst/>
          </a:prstGeom>
          <a:noFill/>
        </p:spPr>
      </p:pic>
    </p:spTree>
    <p:extLst>
      <p:ext uri="{BB962C8B-B14F-4D97-AF65-F5344CB8AC3E}">
        <p14:creationId xmlns="" xmlns:p14="http://schemas.microsoft.com/office/powerpoint/2010/main" val="228516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Рисунок 1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406310" y="1306132"/>
            <a:ext cx="3502983" cy="1965703"/>
          </a:xfrm>
          <a:prstGeom prst="rect">
            <a:avLst/>
          </a:prstGeom>
        </p:spPr>
      </p:pic>
      <p:sp>
        <p:nvSpPr>
          <p:cNvPr id="2" name="Заголовок 1">
            <a:extLst>
              <a:ext uri="{FF2B5EF4-FFF2-40B4-BE49-F238E27FC236}">
                <a16:creationId xmlns="" xmlns:a16="http://schemas.microsoft.com/office/drawing/2014/main" id="{FBC4EBAC-6158-489C-9AE8-275EEDF8E52D}"/>
              </a:ext>
            </a:extLst>
          </p:cNvPr>
          <p:cNvSpPr>
            <a:spLocks noGrp="1"/>
          </p:cNvSpPr>
          <p:nvPr>
            <p:ph type="title"/>
          </p:nvPr>
        </p:nvSpPr>
        <p:spPr>
          <a:xfrm>
            <a:off x="265635" y="162092"/>
            <a:ext cx="8560318" cy="457874"/>
          </a:xfrm>
        </p:spPr>
        <p:txBody>
          <a:bodyPr/>
          <a:lstStyle/>
          <a:p>
            <a:r>
              <a:rPr lang="en-US" sz="2000" b="0" dirty="0" smtClean="0">
                <a:latin typeface="Times New Roman" pitchFamily="18" charset="0"/>
                <a:cs typeface="Times New Roman" pitchFamily="18" charset="0"/>
              </a:rPr>
              <a:t>Classic gradient method</a:t>
            </a:r>
            <a:endParaRPr lang="ru-RU" sz="2000" b="0" dirty="0">
              <a:latin typeface="Times New Roman" pitchFamily="18" charset="0"/>
              <a:ea typeface="+mj-lt"/>
              <a:cs typeface="Times New Roman" pitchFamily="18" charset="0"/>
            </a:endParaRPr>
          </a:p>
        </p:txBody>
      </p:sp>
      <p:sp>
        <p:nvSpPr>
          <p:cNvPr id="7" name="TextBox 6">
            <a:extLst>
              <a:ext uri="{FF2B5EF4-FFF2-40B4-BE49-F238E27FC236}">
                <a16:creationId xmlns="" xmlns:a16="http://schemas.microsoft.com/office/drawing/2014/main" id="{6044764D-949C-4008-8AE2-3ADD2AFC778B}"/>
              </a:ext>
            </a:extLst>
          </p:cNvPr>
          <p:cNvSpPr txBox="1"/>
          <p:nvPr/>
        </p:nvSpPr>
        <p:spPr>
          <a:xfrm>
            <a:off x="3200400" y="2343150"/>
            <a:ext cx="65" cy="369332"/>
          </a:xfrm>
          <a:prstGeom prst="rect">
            <a:avLst/>
          </a:prstGeom>
          <a:noFill/>
        </p:spPr>
        <p:txBody>
          <a:bodyPr rot="0" spcFirstLastPara="0" vertOverflow="overflow" horzOverflow="overflow" vert="horz" wrap="none" lIns="0" tIns="45720" rIns="0" bIns="45720" numCol="1" spcCol="0" rtlCol="0" fromWordArt="0" anchor="t" anchorCtr="0" forceAA="0" compatLnSpc="1">
            <a:prstTxWarp prst="textNoShape">
              <a:avLst/>
            </a:prstTxWarp>
            <a:spAutoFit/>
          </a:bodyPr>
          <a:lstStyle/>
          <a:p>
            <a:pPr>
              <a:spcBef>
                <a:spcPts val="600"/>
              </a:spcBef>
            </a:pPr>
            <a:endParaRPr lang="ru-RU">
              <a:latin typeface="Times New Roman" pitchFamily="18" charset="0"/>
              <a:cs typeface="Times New Roman" pitchFamily="18" charset="0"/>
            </a:endParaRPr>
          </a:p>
        </p:txBody>
      </p:sp>
      <p:sp>
        <p:nvSpPr>
          <p:cNvPr id="6" name="Прямоугольник 5"/>
          <p:cNvSpPr/>
          <p:nvPr/>
        </p:nvSpPr>
        <p:spPr>
          <a:xfrm>
            <a:off x="7621158" y="1098383"/>
            <a:ext cx="1288136" cy="415498"/>
          </a:xfrm>
          <a:prstGeom prst="rect">
            <a:avLst/>
          </a:prstGeom>
        </p:spPr>
        <p:txBody>
          <a:bodyPr wrap="square">
            <a:spAutoFit/>
          </a:bodyPr>
          <a:lstStyle/>
          <a:p>
            <a:pPr>
              <a:spcBef>
                <a:spcPts val="600"/>
              </a:spcBef>
            </a:pPr>
            <a:r>
              <a:rPr lang="en-US" sz="800" b="1" dirty="0" smtClean="0">
                <a:latin typeface="Times New Roman" pitchFamily="18" charset="0"/>
                <a:cs typeface="Times New Roman" pitchFamily="18" charset="0"/>
              </a:rPr>
              <a:t>Visualization</a:t>
            </a:r>
            <a:endParaRPr lang="ru-RU" sz="800" b="1" dirty="0">
              <a:latin typeface="Times New Roman" pitchFamily="18" charset="0"/>
              <a:cs typeface="Times New Roman" pitchFamily="18" charset="0"/>
            </a:endParaRPr>
          </a:p>
          <a:p>
            <a:pPr>
              <a:spcBef>
                <a:spcPts val="600"/>
              </a:spcBef>
            </a:pPr>
            <a:r>
              <a:rPr lang="ru-RU" sz="800" b="1" dirty="0">
                <a:latin typeface="Times New Roman" pitchFamily="18" charset="0"/>
                <a:cs typeface="Times New Roman" pitchFamily="18" charset="0"/>
              </a:rPr>
              <a:t> </a:t>
            </a:r>
            <a:r>
              <a:rPr lang="ru-RU" sz="800" b="1" dirty="0" smtClean="0">
                <a:latin typeface="Times New Roman" pitchFamily="18" charset="0"/>
                <a:cs typeface="Times New Roman" pitchFamily="18" charset="0"/>
              </a:rPr>
              <a:t>(</a:t>
            </a:r>
            <a:r>
              <a:rPr lang="en-US" sz="800" b="1" dirty="0" smtClean="0">
                <a:latin typeface="Times New Roman" pitchFamily="18" charset="0"/>
                <a:cs typeface="Times New Roman" pitchFamily="18" charset="0"/>
              </a:rPr>
              <a:t>en.wikipedia.org</a:t>
            </a:r>
            <a:r>
              <a:rPr lang="ru-RU" sz="800" b="1" dirty="0">
                <a:latin typeface="Times New Roman" pitchFamily="18" charset="0"/>
                <a:cs typeface="Times New Roman" pitchFamily="18" charset="0"/>
              </a:rPr>
              <a:t>)</a:t>
            </a:r>
          </a:p>
        </p:txBody>
      </p:sp>
      <p:sp>
        <p:nvSpPr>
          <p:cNvPr id="7171" name="Rectangle 3"/>
          <p:cNvSpPr>
            <a:spLocks noChangeArrowheads="1"/>
          </p:cNvSpPr>
          <p:nvPr/>
        </p:nvSpPr>
        <p:spPr bwMode="auto">
          <a:xfrm>
            <a:off x="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latin typeface="Times New Roman" pitchFamily="18" charset="0"/>
              <a:cs typeface="Times New Roman" pitchFamily="18" charset="0"/>
            </a:endParaRPr>
          </a:p>
        </p:txBody>
      </p:sp>
      <p:sp>
        <p:nvSpPr>
          <p:cNvPr id="7173" name="Rectangle 5"/>
          <p:cNvSpPr>
            <a:spLocks noChangeArrowheads="1"/>
          </p:cNvSpPr>
          <p:nvPr/>
        </p:nvSpPr>
        <p:spPr bwMode="auto">
          <a:xfrm>
            <a:off x="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latin typeface="Times New Roman" pitchFamily="18" charset="0"/>
              <a:cs typeface="Times New Roman" pitchFamily="18" charset="0"/>
            </a:endParaRPr>
          </a:p>
        </p:txBody>
      </p:sp>
      <p:pic>
        <p:nvPicPr>
          <p:cNvPr id="14" name="Picture 2"/>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371790" y="2712482"/>
            <a:ext cx="1969771" cy="1069607"/>
          </a:xfrm>
          <a:prstGeom prst="rect">
            <a:avLst/>
          </a:prstGeom>
          <a:noFill/>
        </p:spPr>
      </p:pic>
      <p:pic>
        <p:nvPicPr>
          <p:cNvPr id="15" name="Picture 4"/>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4063822" y="4297435"/>
            <a:ext cx="2684975" cy="356171"/>
          </a:xfrm>
          <a:prstGeom prst="rect">
            <a:avLst/>
          </a:prstGeom>
          <a:noFill/>
        </p:spPr>
      </p:pic>
      <p:sp>
        <p:nvSpPr>
          <p:cNvPr id="17" name="Прямоугольник 16"/>
          <p:cNvSpPr/>
          <p:nvPr/>
        </p:nvSpPr>
        <p:spPr>
          <a:xfrm>
            <a:off x="361843" y="3651104"/>
            <a:ext cx="5431789" cy="646331"/>
          </a:xfrm>
          <a:prstGeom prst="rect">
            <a:avLst/>
          </a:prstGeom>
        </p:spPr>
        <p:txBody>
          <a:bodyPr wrap="square">
            <a:spAutoFit/>
          </a:bodyPr>
          <a:lstStyle/>
          <a:p>
            <a:r>
              <a:rPr lang="en-US" sz="1200" dirty="0" smtClean="0">
                <a:solidFill>
                  <a:srgbClr val="000000"/>
                </a:solidFill>
                <a:latin typeface="Times New Roman" pitchFamily="18" charset="0"/>
                <a:cs typeface="Times New Roman" pitchFamily="18" charset="0"/>
              </a:rPr>
              <a:t>where t -  is the iteration number. </a:t>
            </a:r>
          </a:p>
          <a:p>
            <a:r>
              <a:rPr lang="en-US" sz="1200" dirty="0" smtClean="0">
                <a:solidFill>
                  <a:srgbClr val="000000"/>
                </a:solidFill>
                <a:latin typeface="Times New Roman" pitchFamily="18" charset="0"/>
                <a:cs typeface="Times New Roman" pitchFamily="18" charset="0"/>
              </a:rPr>
              <a:t>In this case, the stopping criterion is related to the Euclidean distance between the current and previous iterations, for example, you can set:</a:t>
            </a:r>
            <a:endParaRPr lang="ru-RU" sz="1200" dirty="0">
              <a:solidFill>
                <a:srgbClr val="000000"/>
              </a:solidFill>
              <a:latin typeface="Times New Roman" pitchFamily="18" charset="0"/>
              <a:cs typeface="Times New Roman" pitchFamily="18" charset="0"/>
            </a:endParaRPr>
          </a:p>
        </p:txBody>
      </p:sp>
      <p:sp>
        <p:nvSpPr>
          <p:cNvPr id="19" name="TextBox 18"/>
          <p:cNvSpPr txBox="1"/>
          <p:nvPr/>
        </p:nvSpPr>
        <p:spPr>
          <a:xfrm>
            <a:off x="265635" y="842577"/>
            <a:ext cx="5311440" cy="2123658"/>
          </a:xfrm>
          <a:prstGeom prst="rect">
            <a:avLst/>
          </a:prstGeom>
          <a:noFill/>
        </p:spPr>
        <p:txBody>
          <a:bodyPr wrap="square" rtlCol="0">
            <a:spAutoFit/>
          </a:bodyPr>
          <a:lstStyle/>
          <a:p>
            <a:r>
              <a:rPr lang="en-US" sz="1200" dirty="0" smtClean="0">
                <a:solidFill>
                  <a:srgbClr val="000000"/>
                </a:solidFill>
                <a:latin typeface="Times New Roman" pitchFamily="18" charset="0"/>
                <a:cs typeface="Times New Roman" pitchFamily="18" charset="0"/>
              </a:rPr>
              <a:t>Consider a multiple variable and differentiable function </a:t>
            </a:r>
            <a:r>
              <a:rPr lang="en-US" sz="1200" b="1" dirty="0" smtClean="0">
                <a:solidFill>
                  <a:srgbClr val="000000"/>
                </a:solidFill>
                <a:latin typeface="Times New Roman" pitchFamily="18" charset="0"/>
                <a:cs typeface="Times New Roman" pitchFamily="18" charset="0"/>
              </a:rPr>
              <a:t>f(x</a:t>
            </a:r>
            <a:r>
              <a:rPr lang="en-US" sz="600" b="1" dirty="0" smtClean="0">
                <a:solidFill>
                  <a:srgbClr val="000000"/>
                </a:solidFill>
                <a:latin typeface="Times New Roman" pitchFamily="18" charset="0"/>
                <a:cs typeface="Times New Roman" pitchFamily="18" charset="0"/>
              </a:rPr>
              <a:t>1</a:t>
            </a:r>
            <a:r>
              <a:rPr lang="en-US" sz="1200" b="1" dirty="0" smtClean="0">
                <a:solidFill>
                  <a:srgbClr val="000000"/>
                </a:solidFill>
                <a:latin typeface="Times New Roman" pitchFamily="18" charset="0"/>
                <a:cs typeface="Times New Roman" pitchFamily="18" charset="0"/>
              </a:rPr>
              <a:t>,x</a:t>
            </a:r>
            <a:r>
              <a:rPr lang="en-US" sz="600" b="1" dirty="0" smtClean="0">
                <a:solidFill>
                  <a:srgbClr val="000000"/>
                </a:solidFill>
                <a:latin typeface="Times New Roman" pitchFamily="18" charset="0"/>
                <a:cs typeface="Times New Roman" pitchFamily="18" charset="0"/>
              </a:rPr>
              <a:t>2</a:t>
            </a:r>
            <a:r>
              <a:rPr lang="en-US" sz="1200" b="1" dirty="0" smtClean="0">
                <a:solidFill>
                  <a:srgbClr val="000000"/>
                </a:solidFill>
                <a:latin typeface="Times New Roman" pitchFamily="18" charset="0"/>
                <a:cs typeface="Times New Roman" pitchFamily="18" charset="0"/>
              </a:rPr>
              <a:t>,…,</a:t>
            </a:r>
            <a:r>
              <a:rPr lang="en-US" sz="1200" b="1" dirty="0" err="1" smtClean="0">
                <a:solidFill>
                  <a:srgbClr val="000000"/>
                </a:solidFill>
                <a:latin typeface="Times New Roman" pitchFamily="18" charset="0"/>
                <a:cs typeface="Times New Roman" pitchFamily="18" charset="0"/>
              </a:rPr>
              <a:t>x</a:t>
            </a:r>
            <a:r>
              <a:rPr lang="en-US" sz="700" b="1" dirty="0" err="1" smtClean="0">
                <a:solidFill>
                  <a:srgbClr val="000000"/>
                </a:solidFill>
                <a:latin typeface="Times New Roman" pitchFamily="18" charset="0"/>
                <a:cs typeface="Times New Roman" pitchFamily="18" charset="0"/>
              </a:rPr>
              <a:t>n</a:t>
            </a:r>
            <a:r>
              <a:rPr lang="en-US" sz="1200" b="1" dirty="0" smtClean="0">
                <a:solidFill>
                  <a:srgbClr val="000000"/>
                </a:solidFill>
                <a:latin typeface="Times New Roman" pitchFamily="18" charset="0"/>
                <a:cs typeface="Times New Roman" pitchFamily="18" charset="0"/>
              </a:rPr>
              <a:t>).</a:t>
            </a:r>
            <a:r>
              <a:rPr lang="en-US" sz="1200" dirty="0" smtClean="0">
                <a:solidFill>
                  <a:srgbClr val="000000"/>
                </a:solidFill>
                <a:latin typeface="Times New Roman" pitchFamily="18" charset="0"/>
                <a:cs typeface="Times New Roman" pitchFamily="18" charset="0"/>
              </a:rPr>
              <a:t> Our goal is to apply gradient descent and find a minimum </a:t>
            </a:r>
            <a:r>
              <a:rPr lang="en-US" sz="1200" b="1" dirty="0" smtClean="0">
                <a:solidFill>
                  <a:srgbClr val="000000"/>
                </a:solidFill>
                <a:latin typeface="Times New Roman" pitchFamily="18" charset="0"/>
                <a:cs typeface="Times New Roman" pitchFamily="18" charset="0"/>
              </a:rPr>
              <a:t>(x*</a:t>
            </a:r>
            <a:r>
              <a:rPr lang="en-US" sz="600" b="1" dirty="0" smtClean="0">
                <a:solidFill>
                  <a:srgbClr val="000000"/>
                </a:solidFill>
                <a:latin typeface="Times New Roman" pitchFamily="18" charset="0"/>
                <a:cs typeface="Times New Roman" pitchFamily="18" charset="0"/>
              </a:rPr>
              <a:t>1</a:t>
            </a:r>
            <a:r>
              <a:rPr lang="en-US" sz="1200" b="1" dirty="0" smtClean="0">
                <a:solidFill>
                  <a:srgbClr val="000000"/>
                </a:solidFill>
                <a:latin typeface="Times New Roman" pitchFamily="18" charset="0"/>
                <a:cs typeface="Times New Roman" pitchFamily="18" charset="0"/>
              </a:rPr>
              <a:t>,x*</a:t>
            </a:r>
            <a:r>
              <a:rPr lang="en-US" sz="700" b="1" dirty="0" smtClean="0">
                <a:solidFill>
                  <a:srgbClr val="000000"/>
                </a:solidFill>
                <a:latin typeface="Times New Roman" pitchFamily="18" charset="0"/>
                <a:cs typeface="Times New Roman" pitchFamily="18" charset="0"/>
              </a:rPr>
              <a:t>2</a:t>
            </a:r>
            <a:r>
              <a:rPr lang="en-US" sz="1200" b="1" dirty="0" smtClean="0">
                <a:solidFill>
                  <a:srgbClr val="000000"/>
                </a:solidFill>
                <a:latin typeface="Times New Roman" pitchFamily="18" charset="0"/>
                <a:cs typeface="Times New Roman" pitchFamily="18" charset="0"/>
              </a:rPr>
              <a:t>,…,x*</a:t>
            </a:r>
            <a:r>
              <a:rPr lang="en-US" sz="700" b="1" dirty="0" smtClean="0">
                <a:solidFill>
                  <a:srgbClr val="000000"/>
                </a:solidFill>
                <a:latin typeface="Times New Roman" pitchFamily="18" charset="0"/>
                <a:cs typeface="Times New Roman" pitchFamily="18" charset="0"/>
              </a:rPr>
              <a:t>n</a:t>
            </a:r>
            <a:r>
              <a:rPr lang="en-US" sz="1200" b="1" dirty="0" smtClean="0">
                <a:solidFill>
                  <a:srgbClr val="000000"/>
                </a:solidFill>
                <a:latin typeface="Times New Roman" pitchFamily="18" charset="0"/>
                <a:cs typeface="Times New Roman" pitchFamily="18" charset="0"/>
              </a:rPr>
              <a:t>).</a:t>
            </a:r>
            <a:r>
              <a:rPr lang="en-US" sz="1200" dirty="0" smtClean="0">
                <a:solidFill>
                  <a:srgbClr val="000000"/>
                </a:solidFill>
                <a:latin typeface="Times New Roman" pitchFamily="18" charset="0"/>
                <a:cs typeface="Times New Roman" pitchFamily="18" charset="0"/>
              </a:rPr>
              <a:t> This function has partial derivatives stored in the gradient vector      </a:t>
            </a:r>
          </a:p>
          <a:p>
            <a:r>
              <a:rPr lang="en-US" sz="1200" dirty="0" smtClean="0">
                <a:solidFill>
                  <a:srgbClr val="000000"/>
                </a:solidFill>
                <a:latin typeface="Times New Roman" pitchFamily="18" charset="0"/>
                <a:cs typeface="Times New Roman" pitchFamily="18" charset="0"/>
              </a:rPr>
              <a:t> </a:t>
            </a:r>
          </a:p>
          <a:p>
            <a:endParaRPr lang="en-US" sz="1200" dirty="0" smtClean="0">
              <a:solidFill>
                <a:srgbClr val="000000"/>
              </a:solidFill>
              <a:latin typeface="Times New Roman" pitchFamily="18" charset="0"/>
              <a:cs typeface="Times New Roman" pitchFamily="18" charset="0"/>
            </a:endParaRPr>
          </a:p>
          <a:p>
            <a:endParaRPr lang="en-US" sz="1200" b="1" dirty="0" smtClean="0">
              <a:solidFill>
                <a:srgbClr val="000000"/>
              </a:solidFill>
              <a:latin typeface="Times New Roman" pitchFamily="18" charset="0"/>
              <a:cs typeface="Times New Roman" pitchFamily="18" charset="0"/>
            </a:endParaRPr>
          </a:p>
          <a:p>
            <a:r>
              <a:rPr lang="en-US" sz="1200" b="1" dirty="0" smtClean="0">
                <a:solidFill>
                  <a:srgbClr val="000000"/>
                </a:solidFill>
                <a:latin typeface="Times New Roman" pitchFamily="18" charset="0"/>
                <a:cs typeface="Times New Roman" pitchFamily="18" charset="0"/>
              </a:rPr>
              <a:t>The direction of the gradient vector indicates direction of steepest ascent</a:t>
            </a:r>
            <a:r>
              <a:rPr lang="en-US" sz="1200" dirty="0" smtClean="0">
                <a:solidFill>
                  <a:srgbClr val="000000"/>
                </a:solidFill>
                <a:latin typeface="Times New Roman" pitchFamily="18" charset="0"/>
                <a:cs typeface="Times New Roman" pitchFamily="18" charset="0"/>
              </a:rPr>
              <a:t>, and the length of the gradient vector is a </a:t>
            </a:r>
            <a:r>
              <a:rPr lang="en-US" sz="1200" dirty="0" err="1" smtClean="0">
                <a:solidFill>
                  <a:srgbClr val="000000"/>
                </a:solidFill>
                <a:latin typeface="Times New Roman" pitchFamily="18" charset="0"/>
                <a:cs typeface="Times New Roman" pitchFamily="18" charset="0"/>
              </a:rPr>
              <a:t>mesuare</a:t>
            </a:r>
            <a:r>
              <a:rPr lang="en-US" sz="1200" dirty="0" smtClean="0">
                <a:solidFill>
                  <a:srgbClr val="000000"/>
                </a:solidFill>
                <a:latin typeface="Times New Roman" pitchFamily="18" charset="0"/>
                <a:cs typeface="Times New Roman" pitchFamily="18" charset="0"/>
              </a:rPr>
              <a:t> of the steepness. We can easily generalize the gradient descent to multiple variables as follows:</a:t>
            </a:r>
          </a:p>
          <a:p>
            <a:r>
              <a:rPr lang="en-US" sz="1200" dirty="0" smtClean="0">
                <a:solidFill>
                  <a:srgbClr val="000000"/>
                </a:solidFill>
                <a:latin typeface="Times New Roman" pitchFamily="18" charset="0"/>
                <a:cs typeface="Times New Roman" pitchFamily="18" charset="0"/>
              </a:rPr>
              <a:t/>
            </a:r>
            <a:br>
              <a:rPr lang="en-US" sz="1200" dirty="0" smtClean="0">
                <a:solidFill>
                  <a:srgbClr val="000000"/>
                </a:solidFill>
                <a:latin typeface="Times New Roman" pitchFamily="18" charset="0"/>
                <a:cs typeface="Times New Roman" pitchFamily="18" charset="0"/>
              </a:rPr>
            </a:br>
            <a:endParaRPr lang="ru-RU" sz="1200" dirty="0">
              <a:solidFill>
                <a:srgbClr val="000000"/>
              </a:solidFill>
              <a:latin typeface="Times New Roman" pitchFamily="18" charset="0"/>
              <a:cs typeface="Times New Roman" pitchFamily="18" charset="0"/>
            </a:endParaRPr>
          </a:p>
        </p:txBody>
      </p:sp>
      <p:sp>
        <p:nvSpPr>
          <p:cNvPr id="45058" name="Rectangle 2"/>
          <p:cNvSpPr>
            <a:spLocks noChangeArrowheads="1"/>
          </p:cNvSpPr>
          <p:nvPr/>
        </p:nvSpPr>
        <p:spPr bwMode="auto">
          <a:xfrm>
            <a:off x="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latin typeface="Times New Roman" pitchFamily="18" charset="0"/>
              <a:cs typeface="Times New Roman" pitchFamily="18" charset="0"/>
            </a:endParaRPr>
          </a:p>
        </p:txBody>
      </p:sp>
      <p:pic>
        <p:nvPicPr>
          <p:cNvPr id="45057" name="Picture 1"/>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2371790" y="1513881"/>
            <a:ext cx="1657350" cy="390525"/>
          </a:xfrm>
          <a:prstGeom prst="rect">
            <a:avLst/>
          </a:prstGeom>
          <a:noFill/>
        </p:spPr>
      </p:pic>
    </p:spTree>
    <p:extLst>
      <p:ext uri="{BB962C8B-B14F-4D97-AF65-F5344CB8AC3E}">
        <p14:creationId xmlns="" xmlns:p14="http://schemas.microsoft.com/office/powerpoint/2010/main" val="228516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FBC4EBAC-6158-489C-9AE8-275EEDF8E52D}"/>
              </a:ext>
            </a:extLst>
          </p:cNvPr>
          <p:cNvSpPr>
            <a:spLocks noGrp="1"/>
          </p:cNvSpPr>
          <p:nvPr>
            <p:ph type="title"/>
          </p:nvPr>
        </p:nvSpPr>
        <p:spPr>
          <a:xfrm>
            <a:off x="265635" y="162092"/>
            <a:ext cx="8560318" cy="457874"/>
          </a:xfrm>
        </p:spPr>
        <p:txBody>
          <a:bodyPr/>
          <a:lstStyle/>
          <a:p>
            <a:r>
              <a:rPr lang="en-US" sz="2000" b="0" dirty="0" smtClean="0">
                <a:latin typeface="Times New Roman" pitchFamily="18" charset="0"/>
                <a:cs typeface="Times New Roman" pitchFamily="18" charset="0"/>
              </a:rPr>
              <a:t>Stochastic gradient descent</a:t>
            </a:r>
            <a:endParaRPr lang="ru-RU" sz="2000" b="0" dirty="0">
              <a:latin typeface="Times New Roman" pitchFamily="18" charset="0"/>
              <a:ea typeface="+mj-lt"/>
              <a:cs typeface="Times New Roman" pitchFamily="18" charset="0"/>
            </a:endParaRPr>
          </a:p>
        </p:txBody>
      </p:sp>
      <p:sp>
        <p:nvSpPr>
          <p:cNvPr id="7" name="TextBox 6">
            <a:extLst>
              <a:ext uri="{FF2B5EF4-FFF2-40B4-BE49-F238E27FC236}">
                <a16:creationId xmlns="" xmlns:a16="http://schemas.microsoft.com/office/drawing/2014/main" id="{6044764D-949C-4008-8AE2-3ADD2AFC778B}"/>
              </a:ext>
            </a:extLst>
          </p:cNvPr>
          <p:cNvSpPr txBox="1"/>
          <p:nvPr/>
        </p:nvSpPr>
        <p:spPr>
          <a:xfrm>
            <a:off x="3200400" y="2343150"/>
            <a:ext cx="65" cy="369332"/>
          </a:xfrm>
          <a:prstGeom prst="rect">
            <a:avLst/>
          </a:prstGeom>
          <a:noFill/>
        </p:spPr>
        <p:txBody>
          <a:bodyPr rot="0" spcFirstLastPara="0" vertOverflow="overflow" horzOverflow="overflow" vert="horz" wrap="none" lIns="0" tIns="45720" rIns="0" bIns="45720" numCol="1" spcCol="0" rtlCol="0" fromWordArt="0" anchor="t" anchorCtr="0" forceAA="0" compatLnSpc="1">
            <a:prstTxWarp prst="textNoShape">
              <a:avLst/>
            </a:prstTxWarp>
            <a:spAutoFit/>
          </a:bodyPr>
          <a:lstStyle/>
          <a:p>
            <a:pPr>
              <a:spcBef>
                <a:spcPts val="600"/>
              </a:spcBef>
            </a:pPr>
            <a:endParaRPr lang="ru-RU">
              <a:latin typeface="Times New Roman" pitchFamily="18" charset="0"/>
              <a:cs typeface="Times New Roman" pitchFamily="18" charset="0"/>
            </a:endParaRPr>
          </a:p>
        </p:txBody>
      </p:sp>
      <p:sp>
        <p:nvSpPr>
          <p:cNvPr id="8" name="Прямоугольник 7"/>
          <p:cNvSpPr/>
          <p:nvPr/>
        </p:nvSpPr>
        <p:spPr>
          <a:xfrm>
            <a:off x="5966695" y="3549306"/>
            <a:ext cx="3079870" cy="338554"/>
          </a:xfrm>
          <a:prstGeom prst="rect">
            <a:avLst/>
          </a:prstGeom>
        </p:spPr>
        <p:txBody>
          <a:bodyPr wrap="square">
            <a:spAutoFit/>
          </a:bodyPr>
          <a:lstStyle/>
          <a:p>
            <a:r>
              <a:rPr lang="en-US" sz="800" dirty="0" smtClean="0">
                <a:latin typeface="Times New Roman" pitchFamily="18" charset="0"/>
                <a:cs typeface="Times New Roman" pitchFamily="18" charset="0"/>
              </a:rPr>
              <a:t>Source</a:t>
            </a:r>
            <a:r>
              <a:rPr lang="ru-RU" sz="800" dirty="0" smtClean="0">
                <a:latin typeface="Times New Roman" pitchFamily="18" charset="0"/>
                <a:cs typeface="Times New Roman" pitchFamily="18" charset="0"/>
              </a:rPr>
              <a:t>: </a:t>
            </a:r>
            <a:endParaRPr lang="ru-RU" sz="800" dirty="0">
              <a:latin typeface="Times New Roman" pitchFamily="18" charset="0"/>
              <a:cs typeface="Times New Roman" pitchFamily="18" charset="0"/>
            </a:endParaRPr>
          </a:p>
          <a:p>
            <a:r>
              <a:rPr lang="en-US" sz="800" dirty="0">
                <a:latin typeface="Times New Roman" pitchFamily="18" charset="0"/>
                <a:cs typeface="Times New Roman" pitchFamily="18" charset="0"/>
              </a:rPr>
              <a:t>https://hackernoon.com/gradient-descent-aynk-7cbe95a778da</a:t>
            </a:r>
            <a:endParaRPr lang="ru-RU" sz="800" dirty="0">
              <a:latin typeface="Times New Roman" pitchFamily="18" charset="0"/>
              <a:cs typeface="Times New Roman" pitchFamily="18" charset="0"/>
            </a:endParaRPr>
          </a:p>
        </p:txBody>
      </p:sp>
      <p:pic>
        <p:nvPicPr>
          <p:cNvPr id="9" name="Рисунок 8"/>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352692" y="1573300"/>
            <a:ext cx="3510959" cy="1935903"/>
          </a:xfrm>
          <a:prstGeom prst="rect">
            <a:avLst/>
          </a:prstGeom>
        </p:spPr>
      </p:pic>
      <p:sp>
        <p:nvSpPr>
          <p:cNvPr id="10" name="TextBox 9"/>
          <p:cNvSpPr txBox="1"/>
          <p:nvPr/>
        </p:nvSpPr>
        <p:spPr>
          <a:xfrm>
            <a:off x="6121022" y="1327079"/>
            <a:ext cx="2704931" cy="246221"/>
          </a:xfrm>
          <a:prstGeom prst="rect">
            <a:avLst/>
          </a:prstGeom>
          <a:noFill/>
        </p:spPr>
        <p:txBody>
          <a:bodyPr wrap="square" lIns="0" rIns="0" rtlCol="0">
            <a:spAutoFit/>
          </a:bodyPr>
          <a:lstStyle/>
          <a:p>
            <a:pPr>
              <a:spcBef>
                <a:spcPts val="600"/>
              </a:spcBef>
            </a:pPr>
            <a:r>
              <a:rPr lang="en-US" sz="1000" b="1" dirty="0" smtClean="0">
                <a:latin typeface="Times New Roman" pitchFamily="18" charset="0"/>
                <a:cs typeface="Times New Roman" pitchFamily="18" charset="0"/>
              </a:rPr>
              <a:t>Comparison</a:t>
            </a:r>
            <a:endParaRPr lang="ru-RU" sz="1000" b="1" dirty="0">
              <a:latin typeface="Times New Roman" pitchFamily="18" charset="0"/>
              <a:cs typeface="Times New Roman" pitchFamily="18" charset="0"/>
            </a:endParaRPr>
          </a:p>
        </p:txBody>
      </p:sp>
      <p:sp>
        <p:nvSpPr>
          <p:cNvPr id="11" name="Прямоугольник 10"/>
          <p:cNvSpPr/>
          <p:nvPr/>
        </p:nvSpPr>
        <p:spPr>
          <a:xfrm>
            <a:off x="5752411" y="942359"/>
            <a:ext cx="3073542" cy="261610"/>
          </a:xfrm>
          <a:prstGeom prst="rect">
            <a:avLst/>
          </a:prstGeom>
          <a:ln>
            <a:solidFill>
              <a:schemeClr val="tx2"/>
            </a:solidFill>
          </a:ln>
        </p:spPr>
        <p:txBody>
          <a:bodyPr wrap="square">
            <a:spAutoFit/>
          </a:bodyPr>
          <a:lstStyle/>
          <a:p>
            <a:pPr marL="171450" indent="-171450">
              <a:buFont typeface="Wingdings" panose="05000000000000000000" pitchFamily="2" charset="2"/>
              <a:buChar char="à"/>
            </a:pPr>
            <a:r>
              <a:rPr lang="en-US" sz="1100" dirty="0" smtClean="0">
                <a:latin typeface="Times New Roman" pitchFamily="18" charset="0"/>
                <a:ea typeface="Times New Roman" panose="02020603050405020304" pitchFamily="18" charset="0"/>
                <a:cs typeface="Times New Roman" pitchFamily="18" charset="0"/>
              </a:rPr>
              <a:t>stochastic modification of the gradient method</a:t>
            </a:r>
            <a:endParaRPr lang="ru-RU" sz="1100" dirty="0">
              <a:latin typeface="Times New Roman" pitchFamily="18" charset="0"/>
              <a:cs typeface="Times New Roman" pitchFamily="18" charset="0"/>
            </a:endParaRPr>
          </a:p>
        </p:txBody>
      </p:sp>
      <p:sp>
        <p:nvSpPr>
          <p:cNvPr id="12" name="TextBox 11"/>
          <p:cNvSpPr txBox="1"/>
          <p:nvPr/>
        </p:nvSpPr>
        <p:spPr>
          <a:xfrm>
            <a:off x="3457357" y="4234721"/>
            <a:ext cx="5018675" cy="738664"/>
          </a:xfrm>
          <a:prstGeom prst="rect">
            <a:avLst/>
          </a:prstGeom>
          <a:noFill/>
        </p:spPr>
        <p:txBody>
          <a:bodyPr wrap="square" rtlCol="0">
            <a:spAutoFit/>
          </a:bodyPr>
          <a:lstStyle/>
          <a:p>
            <a:r>
              <a:rPr lang="en-US" sz="1400" dirty="0" smtClean="0">
                <a:latin typeface="Times New Roman" pitchFamily="18" charset="0"/>
                <a:cs typeface="Times New Roman" pitchFamily="18" charset="0"/>
              </a:rPr>
              <a:t>“batch GD” </a:t>
            </a:r>
            <a:r>
              <a:rPr lang="en-US" sz="1400" dirty="0" smtClean="0">
                <a:latin typeface="Times New Roman" pitchFamily="18" charset="0"/>
                <a:cs typeface="Times New Roman" pitchFamily="18" charset="0"/>
                <a:sym typeface="Wingdings" pitchFamily="2" charset="2"/>
              </a:rPr>
              <a:t> use whole dataset to update the weights</a:t>
            </a:r>
          </a:p>
          <a:p>
            <a:r>
              <a:rPr lang="en-US" sz="1400" dirty="0" smtClean="0">
                <a:latin typeface="Times New Roman" pitchFamily="18" charset="0"/>
                <a:cs typeface="Times New Roman" pitchFamily="18" charset="0"/>
                <a:sym typeface="Wingdings" pitchFamily="2" charset="2"/>
              </a:rPr>
              <a:t>“</a:t>
            </a:r>
            <a:r>
              <a:rPr lang="en-US" sz="1400" dirty="0" err="1" smtClean="0">
                <a:latin typeface="Times New Roman" pitchFamily="18" charset="0"/>
                <a:cs typeface="Times New Roman" pitchFamily="18" charset="0"/>
                <a:sym typeface="Wingdings" pitchFamily="2" charset="2"/>
              </a:rPr>
              <a:t>minibatch</a:t>
            </a:r>
            <a:r>
              <a:rPr lang="en-US" sz="1400" dirty="0" smtClean="0">
                <a:latin typeface="Times New Roman" pitchFamily="18" charset="0"/>
                <a:cs typeface="Times New Roman" pitchFamily="18" charset="0"/>
                <a:sym typeface="Wingdings" pitchFamily="2" charset="2"/>
              </a:rPr>
              <a:t> GD”  use the </a:t>
            </a:r>
            <a:r>
              <a:rPr lang="en-US" sz="1400" dirty="0" smtClean="0">
                <a:latin typeface="Times New Roman" pitchFamily="18" charset="0"/>
                <a:cs typeface="Times New Roman" pitchFamily="18" charset="0"/>
                <a:sym typeface="Wingdings" pitchFamily="2" charset="2"/>
              </a:rPr>
              <a:t>subset </a:t>
            </a:r>
            <a:r>
              <a:rPr lang="en-US" sz="1400" dirty="0" smtClean="0">
                <a:latin typeface="Times New Roman" pitchFamily="18" charset="0"/>
                <a:cs typeface="Times New Roman" pitchFamily="18" charset="0"/>
                <a:sym typeface="Wingdings" pitchFamily="2" charset="2"/>
              </a:rPr>
              <a:t>of training examples</a:t>
            </a:r>
          </a:p>
          <a:p>
            <a:r>
              <a:rPr lang="en-US" sz="1400" dirty="0" smtClean="0">
                <a:latin typeface="Times New Roman" pitchFamily="18" charset="0"/>
                <a:cs typeface="Times New Roman" pitchFamily="18" charset="0"/>
                <a:sym typeface="Wingdings" pitchFamily="2" charset="2"/>
              </a:rPr>
              <a:t>“stochastic GD” or “online GD”  use randomly chosen objects</a:t>
            </a:r>
            <a:endParaRPr lang="ru-RU" sz="1400" dirty="0">
              <a:latin typeface="Times New Roman" pitchFamily="18" charset="0"/>
              <a:cs typeface="Times New Roman" pitchFamily="18" charset="0"/>
            </a:endParaRPr>
          </a:p>
        </p:txBody>
      </p:sp>
      <p:sp>
        <p:nvSpPr>
          <p:cNvPr id="13" name="Прямоугольник 12"/>
          <p:cNvSpPr/>
          <p:nvPr/>
        </p:nvSpPr>
        <p:spPr>
          <a:xfrm>
            <a:off x="265635" y="803859"/>
            <a:ext cx="4572000" cy="646331"/>
          </a:xfrm>
          <a:prstGeom prst="rect">
            <a:avLst/>
          </a:prstGeom>
        </p:spPr>
        <p:txBody>
          <a:bodyPr>
            <a:spAutoFit/>
          </a:bodyPr>
          <a:lstStyle/>
          <a:p>
            <a:r>
              <a:rPr lang="en-US" sz="1200" dirty="0" smtClean="0">
                <a:solidFill>
                  <a:srgbClr val="000000"/>
                </a:solidFill>
                <a:latin typeface="Times New Roman" pitchFamily="18" charset="0"/>
                <a:cs typeface="Times New Roman" pitchFamily="18" charset="0"/>
              </a:rPr>
              <a:t>The use of the gradient descent algorithm on a large training dataset can cause difficulties associated with the speed of convergence of the algorithm and the required computational power.</a:t>
            </a:r>
            <a:endParaRPr lang="ru-RU" sz="1200" dirty="0">
              <a:solidFill>
                <a:srgbClr val="000000"/>
              </a:solidFill>
              <a:latin typeface="Times New Roman" pitchFamily="18" charset="0"/>
              <a:cs typeface="Times New Roman" pitchFamily="18" charset="0"/>
            </a:endParaRPr>
          </a:p>
        </p:txBody>
      </p:sp>
      <p:sp>
        <p:nvSpPr>
          <p:cNvPr id="21" name="Прямоугольник 20"/>
          <p:cNvSpPr/>
          <p:nvPr/>
        </p:nvSpPr>
        <p:spPr>
          <a:xfrm>
            <a:off x="265635" y="1450190"/>
            <a:ext cx="4962948" cy="1384995"/>
          </a:xfrm>
          <a:prstGeom prst="rect">
            <a:avLst/>
          </a:prstGeom>
        </p:spPr>
        <p:txBody>
          <a:bodyPr wrap="square">
            <a:spAutoFit/>
          </a:bodyPr>
          <a:lstStyle/>
          <a:p>
            <a:r>
              <a:rPr lang="en-US" sz="1200" dirty="0" smtClean="0">
                <a:solidFill>
                  <a:srgbClr val="000000"/>
                </a:solidFill>
                <a:latin typeface="Times New Roman" pitchFamily="18" charset="0"/>
                <a:cs typeface="Times New Roman" pitchFamily="18" charset="0"/>
              </a:rPr>
              <a:t>It is necessary to walk through all the data to calculate the gradient </a:t>
            </a:r>
          </a:p>
          <a:p>
            <a:r>
              <a:rPr lang="ru-RU" sz="1200" dirty="0" smtClean="0"/>
              <a:t> </a:t>
            </a:r>
            <a:r>
              <a:rPr lang="en-US" sz="1200" dirty="0" smtClean="0">
                <a:solidFill>
                  <a:srgbClr val="000000"/>
                </a:solidFill>
                <a:latin typeface="Times New Roman" pitchFamily="18" charset="0"/>
                <a:cs typeface="Times New Roman" pitchFamily="18" charset="0"/>
              </a:rPr>
              <a:t>and the new value </a:t>
            </a:r>
            <a:r>
              <a:rPr lang="en-US" sz="1200" b="1" dirty="0" err="1" smtClean="0">
                <a:solidFill>
                  <a:srgbClr val="000000"/>
                </a:solidFill>
                <a:latin typeface="Times New Roman" pitchFamily="18" charset="0"/>
                <a:cs typeface="Times New Roman" pitchFamily="18" charset="0"/>
              </a:rPr>
              <a:t>θ</a:t>
            </a:r>
            <a:r>
              <a:rPr lang="en-US" sz="1050" b="1" dirty="0" err="1" smtClean="0">
                <a:solidFill>
                  <a:srgbClr val="000000"/>
                </a:solidFill>
                <a:latin typeface="Times New Roman" pitchFamily="18" charset="0"/>
                <a:cs typeface="Times New Roman" pitchFamily="18" charset="0"/>
              </a:rPr>
              <a:t>t</a:t>
            </a:r>
            <a:r>
              <a:rPr lang="en-US" sz="1200" dirty="0" smtClean="0">
                <a:solidFill>
                  <a:srgbClr val="000000"/>
                </a:solidFill>
                <a:latin typeface="Times New Roman" pitchFamily="18" charset="0"/>
                <a:cs typeface="Times New Roman" pitchFamily="18" charset="0"/>
              </a:rPr>
              <a:t>. In the case of a large amount of data, this can be </a:t>
            </a:r>
            <a:r>
              <a:rPr lang="en-US" sz="1200" b="1" dirty="0" smtClean="0">
                <a:solidFill>
                  <a:srgbClr val="000000"/>
                </a:solidFill>
                <a:latin typeface="Times New Roman" pitchFamily="18" charset="0"/>
                <a:cs typeface="Times New Roman" pitchFamily="18" charset="0"/>
              </a:rPr>
              <a:t>computationally expensive</a:t>
            </a:r>
            <a:r>
              <a:rPr lang="en-US" sz="1200" dirty="0" smtClean="0">
                <a:solidFill>
                  <a:srgbClr val="000000"/>
                </a:solidFill>
                <a:latin typeface="Times New Roman" pitchFamily="18" charset="0"/>
                <a:cs typeface="Times New Roman" pitchFamily="18" charset="0"/>
              </a:rPr>
              <a:t>. Moreover, this approach cannot get around the problem of “falling” into </a:t>
            </a:r>
            <a:r>
              <a:rPr lang="en-US" sz="1200" b="1" dirty="0" smtClean="0">
                <a:solidFill>
                  <a:srgbClr val="000000"/>
                </a:solidFill>
                <a:latin typeface="Times New Roman" pitchFamily="18" charset="0"/>
                <a:cs typeface="Times New Roman" pitchFamily="18" charset="0"/>
              </a:rPr>
              <a:t>local minima</a:t>
            </a:r>
            <a:r>
              <a:rPr lang="en-US" sz="1200" dirty="0" smtClean="0">
                <a:solidFill>
                  <a:srgbClr val="000000"/>
                </a:solidFill>
                <a:latin typeface="Times New Roman" pitchFamily="18" charset="0"/>
                <a:cs typeface="Times New Roman" pitchFamily="18" charset="0"/>
              </a:rPr>
              <a:t>. Stochastic modification of the algorithm allows to partially solve both of these problems.</a:t>
            </a:r>
          </a:p>
          <a:p>
            <a:endParaRPr lang="en-US" sz="1200" dirty="0" smtClean="0">
              <a:solidFill>
                <a:srgbClr val="000000"/>
              </a:solidFill>
              <a:latin typeface="Times New Roman" pitchFamily="18" charset="0"/>
              <a:cs typeface="Times New Roman" pitchFamily="18" charset="0"/>
            </a:endParaRPr>
          </a:p>
          <a:p>
            <a:r>
              <a:rPr lang="en-US" sz="1200" dirty="0" smtClean="0">
                <a:solidFill>
                  <a:srgbClr val="000000"/>
                </a:solidFill>
                <a:latin typeface="Times New Roman" pitchFamily="18" charset="0"/>
                <a:cs typeface="Times New Roman" pitchFamily="18" charset="0"/>
              </a:rPr>
              <a:t>Stochastic gradient descent updates the parameters </a:t>
            </a:r>
            <a:r>
              <a:rPr lang="en-US" sz="1200" b="1" dirty="0" smtClean="0">
                <a:solidFill>
                  <a:srgbClr val="000000"/>
                </a:solidFill>
                <a:latin typeface="Times New Roman" pitchFamily="18" charset="0"/>
                <a:cs typeface="Times New Roman" pitchFamily="18" charset="0"/>
              </a:rPr>
              <a:t>on </a:t>
            </a:r>
            <a:r>
              <a:rPr lang="en-US" sz="1200" b="1" dirty="0" smtClean="0">
                <a:solidFill>
                  <a:srgbClr val="000000"/>
                </a:solidFill>
                <a:latin typeface="Times New Roman" pitchFamily="18" charset="0"/>
                <a:cs typeface="Times New Roman" pitchFamily="18" charset="0"/>
              </a:rPr>
              <a:t>the</a:t>
            </a:r>
            <a:r>
              <a:rPr lang="en-US" sz="1200" b="1" dirty="0" smtClean="0">
                <a:solidFill>
                  <a:srgbClr val="000000"/>
                </a:solidFill>
                <a:latin typeface="Times New Roman" pitchFamily="18" charset="0"/>
                <a:cs typeface="Times New Roman" pitchFamily="18" charset="0"/>
              </a:rPr>
              <a:t> </a:t>
            </a:r>
            <a:r>
              <a:rPr lang="en-US" sz="1200" b="1" dirty="0" smtClean="0">
                <a:solidFill>
                  <a:srgbClr val="000000"/>
                </a:solidFill>
                <a:latin typeface="Times New Roman" pitchFamily="18" charset="0"/>
                <a:cs typeface="Times New Roman" pitchFamily="18" charset="0"/>
              </a:rPr>
              <a:t>subset of data (</a:t>
            </a:r>
            <a:r>
              <a:rPr lang="en-US" sz="1200" b="1" dirty="0" err="1" smtClean="0">
                <a:solidFill>
                  <a:srgbClr val="000000"/>
                </a:solidFill>
                <a:latin typeface="Times New Roman" pitchFamily="18" charset="0"/>
                <a:cs typeface="Times New Roman" pitchFamily="18" charset="0"/>
              </a:rPr>
              <a:t>i</a:t>
            </a:r>
            <a:r>
              <a:rPr lang="en-US" sz="1200" b="1" dirty="0" smtClean="0">
                <a:solidFill>
                  <a:srgbClr val="000000"/>
                </a:solidFill>
                <a:latin typeface="Times New Roman" pitchFamily="18" charset="0"/>
                <a:cs typeface="Times New Roman" pitchFamily="18" charset="0"/>
              </a:rPr>
              <a:t>)</a:t>
            </a:r>
            <a:r>
              <a:rPr lang="en-US" sz="1200" dirty="0" smtClean="0">
                <a:solidFill>
                  <a:srgbClr val="000000"/>
                </a:solidFill>
                <a:latin typeface="Times New Roman" pitchFamily="18" charset="0"/>
                <a:cs typeface="Times New Roman" pitchFamily="18" charset="0"/>
              </a:rPr>
              <a:t>:</a:t>
            </a:r>
            <a:endParaRPr lang="ru-RU" sz="1200" dirty="0">
              <a:solidFill>
                <a:srgbClr val="000000"/>
              </a:solidFill>
              <a:latin typeface="Times New Roman" pitchFamily="18" charset="0"/>
              <a:cs typeface="Times New Roman" pitchFamily="18" charset="0"/>
            </a:endParaRPr>
          </a:p>
        </p:txBody>
      </p:sp>
      <p:sp>
        <p:nvSpPr>
          <p:cNvPr id="6153"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pic>
        <p:nvPicPr>
          <p:cNvPr id="6152" name="Picture 8"/>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4518547" y="1482812"/>
            <a:ext cx="638175" cy="180975"/>
          </a:xfrm>
          <a:prstGeom prst="rect">
            <a:avLst/>
          </a:prstGeom>
          <a:noFill/>
        </p:spPr>
      </p:pic>
      <p:sp>
        <p:nvSpPr>
          <p:cNvPr id="6154" name="Rectangle 10"/>
          <p:cNvSpPr>
            <a:spLocks noChangeArrowheads="1"/>
          </p:cNvSpPr>
          <p:nvPr/>
        </p:nvSpPr>
        <p:spPr bwMode="auto">
          <a:xfrm>
            <a:off x="0" y="1809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r>
              <a:rPr kumimoji="0" lang="ru-RU" sz="600" b="0" i="0" u="none" strike="noStrike" cap="none" normalizeH="0" baseline="0" smtClean="0">
                <a:ln>
                  <a:noFill/>
                </a:ln>
                <a:solidFill>
                  <a:schemeClr val="tx1"/>
                </a:solidFill>
                <a:effectLst/>
                <a:latin typeface="Arial" pitchFamily="34" charset="0"/>
                <a:cs typeface="Arial" pitchFamily="34" charset="0"/>
              </a:rPr>
              <a:t> </a:t>
            </a:r>
            <a:endParaRPr kumimoji="0" lang="ru-RU" sz="1800" b="0" i="0" u="none" strike="noStrike" cap="none" normalizeH="0" baseline="0" smtClean="0">
              <a:ln>
                <a:noFill/>
              </a:ln>
              <a:solidFill>
                <a:schemeClr val="tx1"/>
              </a:solidFill>
              <a:effectLst/>
              <a:latin typeface="Arial" pitchFamily="34" charset="0"/>
              <a:cs typeface="Arial" pitchFamily="34" charset="0"/>
            </a:endParaRPr>
          </a:p>
        </p:txBody>
      </p:sp>
      <p:sp>
        <p:nvSpPr>
          <p:cNvPr id="6156"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pic>
        <p:nvPicPr>
          <p:cNvPr id="6155" name="Picture 11"/>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2151088" y="2798883"/>
            <a:ext cx="1590675" cy="276225"/>
          </a:xfrm>
          <a:prstGeom prst="rect">
            <a:avLst/>
          </a:prstGeom>
          <a:noFill/>
        </p:spPr>
      </p:pic>
      <p:sp>
        <p:nvSpPr>
          <p:cNvPr id="6157" name="Rectangle 13"/>
          <p:cNvSpPr>
            <a:spLocks noChangeArrowheads="1"/>
          </p:cNvSpPr>
          <p:nvPr/>
        </p:nvSpPr>
        <p:spPr bwMode="auto">
          <a:xfrm>
            <a:off x="0" y="73342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cs typeface="Arial" pitchFamily="34" charset="0"/>
            </a:endParaRPr>
          </a:p>
        </p:txBody>
      </p:sp>
      <p:sp>
        <p:nvSpPr>
          <p:cNvPr id="28" name="Прямоугольник 27"/>
          <p:cNvSpPr/>
          <p:nvPr/>
        </p:nvSpPr>
        <p:spPr>
          <a:xfrm>
            <a:off x="273130" y="3154887"/>
            <a:ext cx="4955453" cy="1200329"/>
          </a:xfrm>
          <a:prstGeom prst="rect">
            <a:avLst/>
          </a:prstGeom>
        </p:spPr>
        <p:txBody>
          <a:bodyPr wrap="square">
            <a:spAutoFit/>
          </a:bodyPr>
          <a:lstStyle/>
          <a:p>
            <a:r>
              <a:rPr lang="en-US" sz="1200" dirty="0" smtClean="0">
                <a:solidFill>
                  <a:srgbClr val="000000"/>
                </a:solidFill>
                <a:latin typeface="Times New Roman" pitchFamily="18" charset="0"/>
                <a:cs typeface="Times New Roman" pitchFamily="18" charset="0"/>
              </a:rPr>
              <a:t>where </a:t>
            </a:r>
            <a:r>
              <a:rPr lang="en-US" sz="1200" b="1" dirty="0" smtClean="0">
                <a:solidFill>
                  <a:srgbClr val="000000"/>
                </a:solidFill>
                <a:latin typeface="Times New Roman" pitchFamily="18" charset="0"/>
                <a:cs typeface="Times New Roman" pitchFamily="18" charset="0"/>
              </a:rPr>
              <a:t>J(θ) -</a:t>
            </a:r>
            <a:r>
              <a:rPr lang="en-US" sz="1200" dirty="0" smtClean="0">
                <a:solidFill>
                  <a:srgbClr val="000000"/>
                </a:solidFill>
                <a:latin typeface="Times New Roman" pitchFamily="18" charset="0"/>
                <a:cs typeface="Times New Roman" pitchFamily="18" charset="0"/>
              </a:rPr>
              <a:t> is the objective function (loss function), θ - are model parameters, η -is the learning rate coefficient. For this, as can be seen from the formula, updating the weights does not require calculating the gradient over the entire dataset, which significantly saves computing resources. </a:t>
            </a:r>
          </a:p>
          <a:p>
            <a:r>
              <a:rPr lang="en-US" sz="1200" dirty="0" smtClean="0">
                <a:solidFill>
                  <a:srgbClr val="000000"/>
                </a:solidFill>
                <a:latin typeface="Times New Roman" pitchFamily="18" charset="0"/>
                <a:cs typeface="Times New Roman" pitchFamily="18" charset="0"/>
              </a:rPr>
              <a:t>The size of the "</a:t>
            </a:r>
            <a:r>
              <a:rPr lang="en-US" sz="1200" dirty="0" err="1" smtClean="0">
                <a:solidFill>
                  <a:srgbClr val="000000"/>
                </a:solidFill>
                <a:latin typeface="Times New Roman" pitchFamily="18" charset="0"/>
                <a:cs typeface="Times New Roman" pitchFamily="18" charset="0"/>
              </a:rPr>
              <a:t>minibatch</a:t>
            </a:r>
            <a:r>
              <a:rPr lang="en-US" sz="1200" dirty="0" smtClean="0">
                <a:solidFill>
                  <a:srgbClr val="000000"/>
                </a:solidFill>
                <a:latin typeface="Times New Roman" pitchFamily="18" charset="0"/>
                <a:cs typeface="Times New Roman" pitchFamily="18" charset="0"/>
              </a:rPr>
              <a:t>" - a subset of data - should be selected in each case separately.</a:t>
            </a:r>
            <a:endParaRPr lang="ru-RU" sz="1200" dirty="0">
              <a:solidFill>
                <a:srgbClr val="000000"/>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9926039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a:extLst>
              <a:ext uri="{FF2B5EF4-FFF2-40B4-BE49-F238E27FC236}">
                <a16:creationId xmlns="" xmlns:a16="http://schemas.microsoft.com/office/drawing/2014/main" id="{FBC4EBAC-6158-489C-9AE8-275EEDF8E52D}"/>
              </a:ext>
            </a:extLst>
          </p:cNvPr>
          <p:cNvSpPr txBox="1">
            <a:spLocks/>
          </p:cNvSpPr>
          <p:nvPr/>
        </p:nvSpPr>
        <p:spPr>
          <a:xfrm>
            <a:off x="265635" y="162092"/>
            <a:ext cx="8560318" cy="457874"/>
          </a:xfrm>
          <a:prstGeom prst="rect">
            <a:avLst/>
          </a:prstGeom>
        </p:spPr>
        <p:txBody>
          <a:bodyPr vert="horz" lIns="91440" tIns="45720" rIns="91440" bIns="45720" rtlCol="0" anchor="ctr">
            <a:no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smtClean="0">
                <a:ln>
                  <a:noFill/>
                </a:ln>
                <a:solidFill>
                  <a:schemeClr val="tx1"/>
                </a:solidFill>
                <a:effectLst/>
                <a:uLnTx/>
                <a:uFillTx/>
                <a:latin typeface="+mj-lt"/>
                <a:ea typeface="+mj-ea"/>
                <a:cs typeface="+mj-cs"/>
              </a:rPr>
              <a:t>Stochastic gradient method</a:t>
            </a:r>
            <a:endParaRPr kumimoji="0" lang="ru-RU" sz="2000" b="0" i="0" u="none" strike="noStrike" kern="1200" cap="none" spc="0" normalizeH="0" baseline="0" noProof="0" dirty="0">
              <a:ln>
                <a:noFill/>
              </a:ln>
              <a:solidFill>
                <a:schemeClr val="tx1"/>
              </a:solidFill>
              <a:effectLst/>
              <a:uLnTx/>
              <a:uFillTx/>
              <a:latin typeface="+mj-lt"/>
              <a:ea typeface="+mj-lt"/>
              <a:cs typeface="+mj-lt"/>
            </a:endParaRPr>
          </a:p>
        </p:txBody>
      </p:sp>
      <p:pic>
        <p:nvPicPr>
          <p:cNvPr id="5" name="Рисунок 4" descr="444.png"/>
          <p:cNvPicPr>
            <a:picLocks noChangeAspect="1"/>
          </p:cNvPicPr>
          <p:nvPr/>
        </p:nvPicPr>
        <p:blipFill>
          <a:blip r:embed="rId2"/>
          <a:stretch>
            <a:fillRect/>
          </a:stretch>
        </p:blipFill>
        <p:spPr>
          <a:xfrm>
            <a:off x="1199822" y="1413605"/>
            <a:ext cx="6295262" cy="2587094"/>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211540" y="172387"/>
            <a:ext cx="7298532" cy="400110"/>
          </a:xfrm>
          <a:prstGeom prst="rect">
            <a:avLst/>
          </a:prstGeom>
        </p:spPr>
        <p:txBody>
          <a:bodyPr wrap="square">
            <a:spAutoFit/>
          </a:bodyPr>
          <a:lstStyle/>
          <a:p>
            <a:pPr>
              <a:spcAft>
                <a:spcPts val="0"/>
              </a:spcAft>
            </a:pPr>
            <a:r>
              <a:rPr lang="en-US" sz="2000" dirty="0" smtClean="0">
                <a:latin typeface="Times New Roman" panose="02020603050405020304" pitchFamily="18" charset="0"/>
                <a:ea typeface="MS Mincho" panose="02020609040205080304" pitchFamily="49" charset="-128"/>
                <a:cs typeface="Times New Roman" panose="02020603050405020304" pitchFamily="18" charset="0"/>
              </a:rPr>
              <a:t>Gradient descent method with inertia </a:t>
            </a:r>
            <a:r>
              <a:rPr lang="ru-RU" sz="2000" dirty="0" smtClean="0">
                <a:latin typeface="Times New Roman" panose="02020603050405020304" pitchFamily="18" charset="0"/>
                <a:ea typeface="MS Mincho" panose="02020609040205080304" pitchFamily="49" charset="-128"/>
                <a:cs typeface="Times New Roman" panose="02020603050405020304" pitchFamily="18" charset="0"/>
              </a:rPr>
              <a:t>(</a:t>
            </a:r>
            <a:r>
              <a:rPr lang="en-US" sz="2000" dirty="0" smtClean="0">
                <a:latin typeface="Times New Roman" panose="02020603050405020304" pitchFamily="18" charset="0"/>
                <a:ea typeface="MS Mincho" panose="02020609040205080304" pitchFamily="49" charset="-128"/>
                <a:cs typeface="Times New Roman" panose="02020603050405020304" pitchFamily="18" charset="0"/>
              </a:rPr>
              <a:t>Momentum method</a:t>
            </a:r>
            <a:r>
              <a:rPr lang="ru-RU" sz="2000" dirty="0" smtClean="0">
                <a:latin typeface="Times New Roman" panose="02020603050405020304" pitchFamily="18" charset="0"/>
                <a:ea typeface="MS Mincho" panose="02020609040205080304" pitchFamily="49" charset="-128"/>
                <a:cs typeface="Times New Roman" panose="02020603050405020304" pitchFamily="18" charset="0"/>
              </a:rPr>
              <a:t>)</a:t>
            </a:r>
            <a:endParaRPr lang="ru-RU" sz="2000" dirty="0">
              <a:latin typeface="Cambria" panose="02040503050406030204" pitchFamily="18" charset="0"/>
              <a:ea typeface="MS Mincho" panose="02020609040205080304" pitchFamily="49" charset="-128"/>
              <a:cs typeface="Times New Roman" panose="02020603050405020304" pitchFamily="18" charset="0"/>
            </a:endParaRPr>
          </a:p>
        </p:txBody>
      </p:sp>
      <p:sp>
        <p:nvSpPr>
          <p:cNvPr id="18" name="Прямоугольник 17"/>
          <p:cNvSpPr/>
          <p:nvPr/>
        </p:nvSpPr>
        <p:spPr>
          <a:xfrm>
            <a:off x="353946" y="749579"/>
            <a:ext cx="4008191" cy="1815882"/>
          </a:xfrm>
          <a:prstGeom prst="rect">
            <a:avLst/>
          </a:prstGeom>
        </p:spPr>
        <p:txBody>
          <a:bodyPr wrap="square">
            <a:spAutoFit/>
          </a:bodyPr>
          <a:lstStyle/>
          <a:p>
            <a:r>
              <a:rPr lang="en-US" sz="1400" dirty="0" smtClean="0">
                <a:solidFill>
                  <a:srgbClr val="000000"/>
                </a:solidFill>
              </a:rPr>
              <a:t>This method speeds up the movement of the gradient descent towards the </a:t>
            </a:r>
            <a:r>
              <a:rPr lang="en-US" sz="1400" dirty="0" err="1" smtClean="0">
                <a:solidFill>
                  <a:srgbClr val="000000"/>
                </a:solidFill>
              </a:rPr>
              <a:t>extremum</a:t>
            </a:r>
            <a:r>
              <a:rPr lang="en-US" sz="1400" dirty="0" smtClean="0">
                <a:solidFill>
                  <a:srgbClr val="000000"/>
                </a:solidFill>
              </a:rPr>
              <a:t> </a:t>
            </a:r>
            <a:r>
              <a:rPr lang="en-US" sz="1400" dirty="0" smtClean="0">
                <a:solidFill>
                  <a:srgbClr val="000000"/>
                </a:solidFill>
              </a:rPr>
              <a:t>and reduces oscillations in the wrong directions. The algorithm uses the </a:t>
            </a:r>
            <a:r>
              <a:rPr lang="en-US" sz="1400" b="1" dirty="0" smtClean="0">
                <a:solidFill>
                  <a:srgbClr val="000000"/>
                </a:solidFill>
              </a:rPr>
              <a:t>β fraction of the gradient vector from the previous iteration </a:t>
            </a:r>
            <a:r>
              <a:rPr lang="en-US" sz="1400" dirty="0" smtClean="0">
                <a:solidFill>
                  <a:srgbClr val="000000"/>
                </a:solidFill>
              </a:rPr>
              <a:t>and the </a:t>
            </a:r>
            <a:r>
              <a:rPr lang="en-US" sz="1400" b="1" i="1" dirty="0" smtClean="0">
                <a:solidFill>
                  <a:srgbClr val="000000"/>
                </a:solidFill>
              </a:rPr>
              <a:t>(1-β) </a:t>
            </a:r>
            <a:r>
              <a:rPr lang="en-US" sz="1400" b="1" dirty="0" smtClean="0">
                <a:solidFill>
                  <a:srgbClr val="000000"/>
                </a:solidFill>
              </a:rPr>
              <a:t>fraction of the current gradient vector</a:t>
            </a:r>
            <a:r>
              <a:rPr lang="en-US" sz="1400" dirty="0" smtClean="0">
                <a:solidFill>
                  <a:srgbClr val="000000"/>
                </a:solidFill>
              </a:rPr>
              <a:t>. </a:t>
            </a:r>
          </a:p>
          <a:p>
            <a:r>
              <a:rPr lang="en-US" sz="1400" dirty="0" smtClean="0">
                <a:solidFill>
                  <a:srgbClr val="000000"/>
                </a:solidFill>
              </a:rPr>
              <a:t>This is a complete analogue of the so-called exponential smoothing function:</a:t>
            </a:r>
            <a:endParaRPr lang="ru-RU" sz="1400" dirty="0">
              <a:solidFill>
                <a:srgbClr val="000000"/>
              </a:solidFill>
            </a:endParaRPr>
          </a:p>
        </p:txBody>
      </p:sp>
      <p:sp>
        <p:nvSpPr>
          <p:cNvPr id="19" name="Прямоугольник 18"/>
          <p:cNvSpPr/>
          <p:nvPr/>
        </p:nvSpPr>
        <p:spPr>
          <a:xfrm>
            <a:off x="393491" y="3417757"/>
            <a:ext cx="7607509" cy="954107"/>
          </a:xfrm>
          <a:prstGeom prst="rect">
            <a:avLst/>
          </a:prstGeom>
        </p:spPr>
        <p:txBody>
          <a:bodyPr wrap="square">
            <a:spAutoFit/>
          </a:bodyPr>
          <a:lstStyle/>
          <a:p>
            <a:r>
              <a:rPr lang="en-US" sz="1400" dirty="0" smtClean="0">
                <a:solidFill>
                  <a:srgbClr val="000000"/>
                </a:solidFill>
              </a:rPr>
              <a:t>where </a:t>
            </a:r>
            <a:r>
              <a:rPr lang="en-US" sz="1400" b="1" i="1" dirty="0" err="1" smtClean="0">
                <a:solidFill>
                  <a:srgbClr val="000000"/>
                </a:solidFill>
              </a:rPr>
              <a:t>g</a:t>
            </a:r>
            <a:r>
              <a:rPr lang="en-US" sz="1050" b="1" i="1" dirty="0" err="1" smtClean="0">
                <a:solidFill>
                  <a:srgbClr val="000000"/>
                </a:solidFill>
              </a:rPr>
              <a:t>t</a:t>
            </a:r>
            <a:r>
              <a:rPr lang="en-US" sz="1400" b="1" dirty="0" smtClean="0">
                <a:solidFill>
                  <a:srgbClr val="000000"/>
                </a:solidFill>
              </a:rPr>
              <a:t> is the gradient at the current iteration</a:t>
            </a:r>
            <a:r>
              <a:rPr lang="en-US" sz="1400" dirty="0" smtClean="0">
                <a:solidFill>
                  <a:srgbClr val="000000"/>
                </a:solidFill>
              </a:rPr>
              <a:t>. Usually </a:t>
            </a:r>
            <a:r>
              <a:rPr lang="en-US" sz="1400" i="1" dirty="0" smtClean="0">
                <a:solidFill>
                  <a:srgbClr val="000000"/>
                </a:solidFill>
              </a:rPr>
              <a:t>β</a:t>
            </a:r>
            <a:r>
              <a:rPr lang="en-US" sz="1400" dirty="0" smtClean="0">
                <a:solidFill>
                  <a:srgbClr val="000000"/>
                </a:solidFill>
              </a:rPr>
              <a:t> is set equal to </a:t>
            </a:r>
            <a:r>
              <a:rPr lang="en-US" sz="1400" i="1" dirty="0" smtClean="0">
                <a:solidFill>
                  <a:srgbClr val="000000"/>
                </a:solidFill>
              </a:rPr>
              <a:t>0.9</a:t>
            </a:r>
            <a:r>
              <a:rPr lang="en-US" sz="1400" dirty="0" smtClean="0">
                <a:solidFill>
                  <a:srgbClr val="000000"/>
                </a:solidFill>
              </a:rPr>
              <a:t>, which makes it possible to take into account the inertia of motion accumulated over the previous iterations to a greater extent, and to pay less attention to new changes. Hence the analogy with physics: we "by inertia" move in the chosen direction, gradually refining it, receiving information from new data.</a:t>
            </a:r>
            <a:endParaRPr lang="ru-RU" sz="1400" dirty="0">
              <a:solidFill>
                <a:srgbClr val="000000"/>
              </a:solidFill>
            </a:endParaRPr>
          </a:p>
        </p:txBody>
      </p:sp>
      <p:pic>
        <p:nvPicPr>
          <p:cNvPr id="4098" name="Picture 2"/>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1191718" y="2722288"/>
            <a:ext cx="1926236" cy="230179"/>
          </a:xfrm>
          <a:prstGeom prst="rect">
            <a:avLst/>
          </a:prstGeom>
          <a:noFill/>
        </p:spPr>
      </p:pic>
      <p:pic>
        <p:nvPicPr>
          <p:cNvPr id="4097"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191718" y="3016087"/>
            <a:ext cx="1431561" cy="249538"/>
          </a:xfrm>
          <a:prstGeom prst="rect">
            <a:avLst/>
          </a:prstGeom>
          <a:noFill/>
        </p:spPr>
      </p:pic>
      <p:sp>
        <p:nvSpPr>
          <p:cNvPr id="4099"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4100" name="Rectangle 4"/>
          <p:cNvSpPr>
            <a:spLocks noChangeArrowheads="1"/>
          </p:cNvSpPr>
          <p:nvPr/>
        </p:nvSpPr>
        <p:spPr bwMode="auto">
          <a:xfrm>
            <a:off x="0" y="6381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cs typeface="Arial" pitchFamily="34" charset="0"/>
            </a:endParaRPr>
          </a:p>
        </p:txBody>
      </p:sp>
      <p:sp>
        <p:nvSpPr>
          <p:cNvPr id="4101" name="Rectangle 5"/>
          <p:cNvSpPr>
            <a:spLocks noChangeArrowheads="1"/>
          </p:cNvSpPr>
          <p:nvPr/>
        </p:nvSpPr>
        <p:spPr bwMode="auto">
          <a:xfrm>
            <a:off x="0" y="8191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200" b="0" i="0" u="none" strike="noStrike" cap="none" normalizeH="0" baseline="0" smtClean="0">
                <a:ln>
                  <a:noFill/>
                </a:ln>
                <a:solidFill>
                  <a:schemeClr val="tx1"/>
                </a:solidFill>
                <a:effectLst/>
                <a:latin typeface="Cambria" pitchFamily="18" charset="0"/>
                <a:ea typeface="Times New Roman" pitchFamily="18" charset="0"/>
                <a:cs typeface="Times New Roman" pitchFamily="18" charset="0"/>
              </a:rPr>
              <a:t>,</a:t>
            </a:r>
            <a:endParaRPr kumimoji="0" lang="ru-RU" sz="1800" b="0" i="0" u="none" strike="noStrike" cap="none" normalizeH="0" baseline="0" smtClean="0">
              <a:ln>
                <a:noFill/>
              </a:ln>
              <a:solidFill>
                <a:schemeClr val="tx1"/>
              </a:solidFill>
              <a:effectLst/>
              <a:latin typeface="Arial" pitchFamily="34" charset="0"/>
              <a:cs typeface="Arial" pitchFamily="34" charset="0"/>
            </a:endParaRPr>
          </a:p>
        </p:txBody>
      </p:sp>
      <p:pic>
        <p:nvPicPr>
          <p:cNvPr id="4103" name="Picture 7" descr="Картинки по запросу &quot;momentum algorithm sgd&quot;"/>
          <p:cNvPicPr>
            <a:picLocks noChangeAspect="1" noChangeArrowheads="1"/>
          </p:cNvPicPr>
          <p:nvPr/>
        </p:nvPicPr>
        <p:blipFill>
          <a:blip r:embed="rId4"/>
          <a:srcRect/>
          <a:stretch>
            <a:fillRect/>
          </a:stretch>
        </p:blipFill>
        <p:spPr bwMode="auto">
          <a:xfrm>
            <a:off x="4197246" y="1072745"/>
            <a:ext cx="4946754" cy="2009251"/>
          </a:xfrm>
          <a:prstGeom prst="rect">
            <a:avLst/>
          </a:prstGeom>
          <a:noFill/>
        </p:spPr>
      </p:pic>
    </p:spTree>
    <p:extLst>
      <p:ext uri="{BB962C8B-B14F-4D97-AF65-F5344CB8AC3E}">
        <p14:creationId xmlns="" xmlns:p14="http://schemas.microsoft.com/office/powerpoint/2010/main" val="19835756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211540" y="172387"/>
            <a:ext cx="7298532" cy="400110"/>
          </a:xfrm>
          <a:prstGeom prst="rect">
            <a:avLst/>
          </a:prstGeom>
        </p:spPr>
        <p:txBody>
          <a:bodyPr wrap="square">
            <a:spAutoFit/>
          </a:bodyPr>
          <a:lstStyle/>
          <a:p>
            <a:pPr>
              <a:spcAft>
                <a:spcPts val="0"/>
              </a:spcAft>
            </a:pPr>
            <a:r>
              <a:rPr lang="en-US" sz="2000" dirty="0" smtClean="0">
                <a:latin typeface="Times New Roman" panose="02020603050405020304" pitchFamily="18" charset="0"/>
                <a:ea typeface="MS Mincho" panose="02020609040205080304" pitchFamily="49" charset="-128"/>
                <a:cs typeface="Times New Roman" panose="02020603050405020304" pitchFamily="18" charset="0"/>
              </a:rPr>
              <a:t>Gradient descent method with inertia </a:t>
            </a:r>
            <a:r>
              <a:rPr lang="ru-RU" sz="2000" dirty="0" smtClean="0">
                <a:latin typeface="Times New Roman" panose="02020603050405020304" pitchFamily="18" charset="0"/>
                <a:ea typeface="MS Mincho" panose="02020609040205080304" pitchFamily="49" charset="-128"/>
                <a:cs typeface="Times New Roman" panose="02020603050405020304" pitchFamily="18" charset="0"/>
              </a:rPr>
              <a:t>(</a:t>
            </a:r>
            <a:r>
              <a:rPr lang="en-US" sz="2000" dirty="0" smtClean="0">
                <a:latin typeface="Times New Roman" panose="02020603050405020304" pitchFamily="18" charset="0"/>
                <a:ea typeface="MS Mincho" panose="02020609040205080304" pitchFamily="49" charset="-128"/>
                <a:cs typeface="Times New Roman" panose="02020603050405020304" pitchFamily="18" charset="0"/>
              </a:rPr>
              <a:t>Momentum method</a:t>
            </a:r>
            <a:r>
              <a:rPr lang="ru-RU" sz="2000" dirty="0" smtClean="0">
                <a:latin typeface="Times New Roman" panose="02020603050405020304" pitchFamily="18" charset="0"/>
                <a:ea typeface="MS Mincho" panose="02020609040205080304" pitchFamily="49" charset="-128"/>
                <a:cs typeface="Times New Roman" panose="02020603050405020304" pitchFamily="18" charset="0"/>
              </a:rPr>
              <a:t>)</a:t>
            </a:r>
            <a:endParaRPr lang="ru-RU" sz="2000" dirty="0">
              <a:latin typeface="Cambria" panose="02040503050406030204" pitchFamily="18" charset="0"/>
              <a:ea typeface="MS Mincho" panose="02020609040205080304" pitchFamily="49" charset="-128"/>
              <a:cs typeface="Times New Roman" panose="02020603050405020304" pitchFamily="18" charset="0"/>
            </a:endParaRPr>
          </a:p>
        </p:txBody>
      </p:sp>
      <p:pic>
        <p:nvPicPr>
          <p:cNvPr id="7" name="Рисунок 6" descr="777.png"/>
          <p:cNvPicPr>
            <a:picLocks noChangeAspect="1"/>
          </p:cNvPicPr>
          <p:nvPr/>
        </p:nvPicPr>
        <p:blipFill>
          <a:blip r:embed="rId2"/>
          <a:stretch>
            <a:fillRect/>
          </a:stretch>
        </p:blipFill>
        <p:spPr>
          <a:xfrm>
            <a:off x="1099652" y="1223774"/>
            <a:ext cx="6944695" cy="2695951"/>
          </a:xfrm>
          <a:prstGeom prst="rect">
            <a:avLst/>
          </a:prstGeom>
        </p:spPr>
      </p:pic>
    </p:spTree>
    <p:extLst>
      <p:ext uri="{BB962C8B-B14F-4D97-AF65-F5344CB8AC3E}">
        <p14:creationId xmlns="" xmlns:p14="http://schemas.microsoft.com/office/powerpoint/2010/main" val="19835756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400734" y="164892"/>
            <a:ext cx="4729628" cy="400110"/>
          </a:xfrm>
          <a:prstGeom prst="rect">
            <a:avLst/>
          </a:prstGeom>
        </p:spPr>
        <p:txBody>
          <a:bodyPr wrap="none">
            <a:spAutoFit/>
          </a:bodyPr>
          <a:lstStyle/>
          <a:p>
            <a:pPr>
              <a:spcAft>
                <a:spcPts val="0"/>
              </a:spcAft>
            </a:pPr>
            <a:r>
              <a:rPr lang="ru-RU" sz="2000" dirty="0" err="1" smtClean="0">
                <a:ea typeface="MS Mincho" panose="02020609040205080304" pitchFamily="49" charset="-128"/>
                <a:cs typeface="Times New Roman" panose="02020603050405020304" pitchFamily="18" charset="0"/>
              </a:rPr>
              <a:t>RMSprop</a:t>
            </a:r>
            <a:r>
              <a:rPr lang="ru-RU" sz="2000" dirty="0" smtClean="0">
                <a:ea typeface="MS Mincho" panose="02020609040205080304" pitchFamily="49" charset="-128"/>
                <a:cs typeface="Times New Roman" panose="02020603050405020304" pitchFamily="18" charset="0"/>
              </a:rPr>
              <a:t> (</a:t>
            </a:r>
            <a:r>
              <a:rPr lang="en-US" sz="2000" dirty="0" smtClean="0"/>
              <a:t>Root Mean Square propagation</a:t>
            </a:r>
            <a:r>
              <a:rPr lang="ru-RU" sz="2000" dirty="0" smtClean="0"/>
              <a:t>)</a:t>
            </a:r>
            <a:endParaRPr lang="ru-RU" sz="2000" dirty="0">
              <a:ea typeface="MS Mincho" panose="02020609040205080304" pitchFamily="49" charset="-128"/>
              <a:cs typeface="Times New Roman" panose="02020603050405020304" pitchFamily="18" charset="0"/>
            </a:endParaRPr>
          </a:p>
        </p:txBody>
      </p:sp>
      <p:pic>
        <p:nvPicPr>
          <p:cNvPr id="5" name="Рисунок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691116" y="2278323"/>
            <a:ext cx="3370997" cy="1896186"/>
          </a:xfrm>
          <a:prstGeom prst="rect">
            <a:avLst/>
          </a:prstGeom>
        </p:spPr>
      </p:pic>
      <p:sp>
        <p:nvSpPr>
          <p:cNvPr id="6" name="Прямоугольник 5"/>
          <p:cNvSpPr/>
          <p:nvPr/>
        </p:nvSpPr>
        <p:spPr>
          <a:xfrm>
            <a:off x="5811410" y="4072582"/>
            <a:ext cx="2914580" cy="246221"/>
          </a:xfrm>
          <a:prstGeom prst="rect">
            <a:avLst/>
          </a:prstGeom>
        </p:spPr>
        <p:txBody>
          <a:bodyPr wrap="none">
            <a:spAutoFit/>
          </a:bodyPr>
          <a:lstStyle/>
          <a:p>
            <a:r>
              <a:rPr lang="en-US" sz="1000" dirty="0" smtClean="0"/>
              <a:t>Source</a:t>
            </a:r>
            <a:r>
              <a:rPr lang="ru-RU" sz="1000" dirty="0" smtClean="0"/>
              <a:t>: </a:t>
            </a:r>
            <a:r>
              <a:rPr lang="en-US" sz="1000" dirty="0"/>
              <a:t>https://github.com/ilguyi/optimizers.numpy</a:t>
            </a:r>
            <a:endParaRPr lang="ru-RU" sz="1000" dirty="0"/>
          </a:p>
        </p:txBody>
      </p:sp>
      <p:sp>
        <p:nvSpPr>
          <p:cNvPr id="7" name="Прямоугольник 6"/>
          <p:cNvSpPr/>
          <p:nvPr/>
        </p:nvSpPr>
        <p:spPr>
          <a:xfrm>
            <a:off x="5145206" y="2137381"/>
            <a:ext cx="4572000" cy="276999"/>
          </a:xfrm>
          <a:prstGeom prst="rect">
            <a:avLst/>
          </a:prstGeom>
        </p:spPr>
        <p:txBody>
          <a:bodyPr>
            <a:spAutoFit/>
          </a:bodyPr>
          <a:lstStyle/>
          <a:p>
            <a:pPr algn="ctr"/>
            <a:r>
              <a:rPr lang="en-US" sz="1200" b="1" dirty="0" smtClean="0"/>
              <a:t>Realizations of SGD modifications</a:t>
            </a:r>
            <a:endParaRPr lang="ru-RU" sz="1200" b="1" dirty="0"/>
          </a:p>
        </p:txBody>
      </p:sp>
      <p:sp>
        <p:nvSpPr>
          <p:cNvPr id="10" name="Прямоугольник 9"/>
          <p:cNvSpPr/>
          <p:nvPr/>
        </p:nvSpPr>
        <p:spPr>
          <a:xfrm>
            <a:off x="558362" y="800995"/>
            <a:ext cx="6007330" cy="646331"/>
          </a:xfrm>
          <a:prstGeom prst="rect">
            <a:avLst/>
          </a:prstGeom>
        </p:spPr>
        <p:txBody>
          <a:bodyPr wrap="square">
            <a:spAutoFit/>
          </a:bodyPr>
          <a:lstStyle/>
          <a:p>
            <a:r>
              <a:rPr lang="en-US" sz="1200" dirty="0" smtClean="0">
                <a:solidFill>
                  <a:srgbClr val="000000"/>
                </a:solidFill>
                <a:latin typeface="Times New Roman" pitchFamily="18" charset="0"/>
                <a:cs typeface="Times New Roman" pitchFamily="18" charset="0"/>
              </a:rPr>
              <a:t>The </a:t>
            </a:r>
            <a:r>
              <a:rPr lang="en-US" sz="1200" dirty="0" err="1" smtClean="0">
                <a:solidFill>
                  <a:srgbClr val="000000"/>
                </a:solidFill>
                <a:latin typeface="Times New Roman" pitchFamily="18" charset="0"/>
                <a:cs typeface="Times New Roman" pitchFamily="18" charset="0"/>
              </a:rPr>
              <a:t>RMSprop</a:t>
            </a:r>
            <a:r>
              <a:rPr lang="en-US" sz="1200" dirty="0" smtClean="0">
                <a:solidFill>
                  <a:srgbClr val="000000"/>
                </a:solidFill>
                <a:latin typeface="Times New Roman" pitchFamily="18" charset="0"/>
                <a:cs typeface="Times New Roman" pitchFamily="18" charset="0"/>
              </a:rPr>
              <a:t> (Root Mean Square propagation) algorithm updates the parameters taking into account the squares of the gradients at the current step and has a slightly modified rule for updating the weights:</a:t>
            </a:r>
            <a:endParaRPr lang="ru-RU" sz="1200" dirty="0">
              <a:solidFill>
                <a:srgbClr val="000000"/>
              </a:solidFill>
              <a:latin typeface="Times New Roman" pitchFamily="18" charset="0"/>
              <a:cs typeface="Times New Roman" pitchFamily="18" charset="0"/>
            </a:endParaRPr>
          </a:p>
        </p:txBody>
      </p:sp>
      <p:pic>
        <p:nvPicPr>
          <p:cNvPr id="43010" name="Picture 2"/>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949567" y="1842880"/>
            <a:ext cx="1912358" cy="225682"/>
          </a:xfrm>
          <a:prstGeom prst="rect">
            <a:avLst/>
          </a:prstGeom>
          <a:noFill/>
        </p:spPr>
      </p:pic>
      <p:pic>
        <p:nvPicPr>
          <p:cNvPr id="43009" name="Picture 1"/>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2949567" y="2137381"/>
            <a:ext cx="1829208" cy="486997"/>
          </a:xfrm>
          <a:prstGeom prst="rect">
            <a:avLst/>
          </a:prstGeom>
          <a:noFill/>
        </p:spPr>
      </p:pic>
      <p:sp>
        <p:nvSpPr>
          <p:cNvPr id="43011"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43012" name="Rectangle 4"/>
          <p:cNvSpPr>
            <a:spLocks noChangeArrowheads="1"/>
          </p:cNvSpPr>
          <p:nvPr/>
        </p:nvSpPr>
        <p:spPr bwMode="auto">
          <a:xfrm>
            <a:off x="0" y="6381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449263"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cs typeface="Arial" pitchFamily="34" charset="0"/>
            </a:endParaRPr>
          </a:p>
        </p:txBody>
      </p:sp>
      <p:sp>
        <p:nvSpPr>
          <p:cNvPr id="43013" name="Rectangle 5"/>
          <p:cNvSpPr>
            <a:spLocks noChangeArrowheads="1"/>
          </p:cNvSpPr>
          <p:nvPr/>
        </p:nvSpPr>
        <p:spPr bwMode="auto">
          <a:xfrm>
            <a:off x="0" y="10287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cs typeface="Arial" pitchFamily="34" charset="0"/>
            </a:endParaRPr>
          </a:p>
        </p:txBody>
      </p:sp>
      <p:sp>
        <p:nvSpPr>
          <p:cNvPr id="23" name="TextBox 22"/>
          <p:cNvSpPr txBox="1"/>
          <p:nvPr/>
        </p:nvSpPr>
        <p:spPr>
          <a:xfrm>
            <a:off x="712033" y="2945567"/>
            <a:ext cx="4979083" cy="1200329"/>
          </a:xfrm>
          <a:prstGeom prst="rect">
            <a:avLst/>
          </a:prstGeom>
          <a:noFill/>
        </p:spPr>
        <p:txBody>
          <a:bodyPr wrap="square" rtlCol="0">
            <a:spAutoFit/>
          </a:bodyPr>
          <a:lstStyle/>
          <a:p>
            <a:r>
              <a:rPr lang="en-US" sz="1200" dirty="0" smtClean="0">
                <a:solidFill>
                  <a:srgbClr val="000000"/>
                </a:solidFill>
              </a:rPr>
              <a:t>where ε is a small increment to avoid dividing by 0. The adaptive learning rate factor with square root in the denominator in the last formula provides a moderate shift in the desired direction towards the local minimum point. </a:t>
            </a:r>
            <a:endParaRPr lang="en-US" sz="1200" dirty="0" smtClean="0">
              <a:solidFill>
                <a:srgbClr val="000000"/>
              </a:solidFill>
            </a:endParaRPr>
          </a:p>
          <a:p>
            <a:endParaRPr lang="en-US" sz="1200" dirty="0" smtClean="0">
              <a:solidFill>
                <a:srgbClr val="000000"/>
              </a:solidFill>
            </a:endParaRPr>
          </a:p>
          <a:p>
            <a:r>
              <a:rPr lang="en-US" sz="1200" dirty="0" smtClean="0">
                <a:solidFill>
                  <a:srgbClr val="000000"/>
                </a:solidFill>
              </a:rPr>
              <a:t>In </a:t>
            </a:r>
            <a:r>
              <a:rPr lang="en-US" sz="1200" dirty="0" smtClean="0">
                <a:solidFill>
                  <a:srgbClr val="000000"/>
                </a:solidFill>
              </a:rPr>
              <a:t>other words, the larger the "accumulated" gradient </a:t>
            </a:r>
            <a:r>
              <a:rPr lang="en-US" sz="1200" dirty="0" err="1" smtClean="0">
                <a:solidFill>
                  <a:srgbClr val="000000"/>
                </a:solidFill>
              </a:rPr>
              <a:t>V_t</a:t>
            </a:r>
            <a:r>
              <a:rPr lang="en-US" sz="1200" dirty="0" smtClean="0">
                <a:solidFill>
                  <a:srgbClr val="000000"/>
                </a:solidFill>
              </a:rPr>
              <a:t> of the "current" gradient </a:t>
            </a:r>
            <a:r>
              <a:rPr lang="en-US" sz="1200" dirty="0" err="1" smtClean="0">
                <a:solidFill>
                  <a:srgbClr val="000000"/>
                </a:solidFill>
              </a:rPr>
              <a:t>g_t</a:t>
            </a:r>
            <a:r>
              <a:rPr lang="en-US" sz="1200" dirty="0" smtClean="0">
                <a:solidFill>
                  <a:srgbClr val="000000"/>
                </a:solidFill>
              </a:rPr>
              <a:t>, the less the weights will change at each step.</a:t>
            </a:r>
            <a:endParaRPr lang="ru-RU" sz="1200" dirty="0">
              <a:solidFill>
                <a:srgbClr val="000000"/>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Объект 4">
            <a:extLst>
              <a:ext uri="{FF2B5EF4-FFF2-40B4-BE49-F238E27FC236}">
                <a16:creationId xmlns="" xmlns:a16="http://schemas.microsoft.com/office/drawing/2014/main" id="{FD63C448-A34A-4343-96B9-40E51D7BC206}"/>
              </a:ext>
            </a:extLst>
          </p:cNvPr>
          <p:cNvSpPr>
            <a:spLocks noGrp="1"/>
          </p:cNvSpPr>
          <p:nvPr>
            <p:ph sz="quarter" idx="11"/>
          </p:nvPr>
        </p:nvSpPr>
        <p:spPr>
          <a:xfrm>
            <a:off x="256629" y="823020"/>
            <a:ext cx="8197823" cy="3494147"/>
          </a:xfrm>
        </p:spPr>
        <p:txBody>
          <a:bodyPr>
            <a:normAutofit/>
          </a:bodyPr>
          <a:lstStyle/>
          <a:p>
            <a:pPr algn="just">
              <a:buNone/>
            </a:pPr>
            <a:r>
              <a:rPr lang="en-US" sz="1400" dirty="0" smtClean="0">
                <a:latin typeface="Times New Roman" pitchFamily="18" charset="0"/>
                <a:cs typeface="Times New Roman" pitchFamily="18" charset="0"/>
              </a:rPr>
              <a:t>1. Methods for solving weakly formalized problems are being developed. In the general case, these are non convex problems and / or problems with an unknown type of objective function.</a:t>
            </a:r>
          </a:p>
          <a:p>
            <a:pPr algn="just">
              <a:buNone/>
            </a:pPr>
            <a:r>
              <a:rPr lang="en-US" sz="1400" dirty="0" smtClean="0">
                <a:latin typeface="Times New Roman" pitchFamily="18" charset="0"/>
                <a:cs typeface="Times New Roman" pitchFamily="18" charset="0"/>
              </a:rPr>
              <a:t>       - Then most of the methods guarantee the search for only the local minimum, but for most problems this is sufficient.</a:t>
            </a:r>
          </a:p>
          <a:p>
            <a:pPr algn="just">
              <a:buNone/>
            </a:pPr>
            <a:endParaRPr lang="en-US" sz="1400" dirty="0" smtClean="0">
              <a:latin typeface="Times New Roman" pitchFamily="18" charset="0"/>
              <a:cs typeface="Times New Roman" pitchFamily="18" charset="0"/>
            </a:endParaRPr>
          </a:p>
          <a:p>
            <a:pPr algn="just">
              <a:buNone/>
            </a:pPr>
            <a:r>
              <a:rPr lang="en-US" sz="1400" dirty="0" smtClean="0">
                <a:latin typeface="Times New Roman" pitchFamily="18" charset="0"/>
                <a:cs typeface="Times New Roman" pitchFamily="18" charset="0"/>
              </a:rPr>
              <a:t>2. Due to the growth of computing power, it is possible to obtain results on relatively slowly converging algorithms, but at the same time making it possible to find the global optimum of a multidimensional function, or at least a fairly acceptable local one.</a:t>
            </a:r>
          </a:p>
          <a:p>
            <a:pPr algn="just">
              <a:buNone/>
            </a:pPr>
            <a:endParaRPr lang="en-US" sz="1400" dirty="0" smtClean="0">
              <a:latin typeface="Times New Roman" pitchFamily="18" charset="0"/>
              <a:cs typeface="Times New Roman" pitchFamily="18" charset="0"/>
            </a:endParaRPr>
          </a:p>
          <a:p>
            <a:pPr algn="just">
              <a:buNone/>
            </a:pPr>
            <a:r>
              <a:rPr lang="en-US" sz="1400" dirty="0" smtClean="0">
                <a:latin typeface="Times New Roman" pitchFamily="18" charset="0"/>
                <a:cs typeface="Times New Roman" pitchFamily="18" charset="0"/>
              </a:rPr>
              <a:t>3. Hybrid approaches that combine the advantages of different optimization methods are becoming popular.</a:t>
            </a:r>
          </a:p>
          <a:p>
            <a:pPr algn="just">
              <a:buNone/>
            </a:pPr>
            <a:r>
              <a:rPr lang="en-US" sz="1400" dirty="0" smtClean="0">
                <a:latin typeface="Times New Roman" pitchFamily="18" charset="0"/>
                <a:cs typeface="Times New Roman" pitchFamily="18" charset="0"/>
              </a:rPr>
              <a:t>        - There are no universal algorithms, therefore, to effectively solve the problem, you need to build an algorithm taking into account the specifics of this problem. This can often be done using combinations of known methods.</a:t>
            </a:r>
            <a:endParaRPr lang="ru-RU" sz="1400" b="0" i="1" dirty="0">
              <a:latin typeface="Times New Roman" pitchFamily="18" charset="0"/>
              <a:cs typeface="Times New Roman" pitchFamily="18" charset="0"/>
            </a:endParaRPr>
          </a:p>
        </p:txBody>
      </p:sp>
      <p:sp>
        <p:nvSpPr>
          <p:cNvPr id="6" name="Прямоугольник 5">
            <a:extLst>
              <a:ext uri="{FF2B5EF4-FFF2-40B4-BE49-F238E27FC236}">
                <a16:creationId xmlns="" xmlns:a16="http://schemas.microsoft.com/office/drawing/2014/main" id="{009141E9-6B55-4C6D-B2BA-FE932F4EEF2A}"/>
              </a:ext>
            </a:extLst>
          </p:cNvPr>
          <p:cNvSpPr/>
          <p:nvPr/>
        </p:nvSpPr>
        <p:spPr>
          <a:xfrm>
            <a:off x="256629" y="142407"/>
            <a:ext cx="6030416" cy="400110"/>
          </a:xfrm>
          <a:prstGeom prst="rect">
            <a:avLst/>
          </a:prstGeom>
        </p:spPr>
        <p:txBody>
          <a:bodyPr wrap="square">
            <a:spAutoFit/>
          </a:bodyPr>
          <a:lstStyle/>
          <a:p>
            <a:r>
              <a:rPr lang="en-US" sz="2000" dirty="0" smtClean="0">
                <a:latin typeface="+mj-lt"/>
                <a:ea typeface="+mj-ea"/>
                <a:cs typeface="+mj-cs"/>
              </a:rPr>
              <a:t>Optimization Techniques Trends</a:t>
            </a:r>
            <a:endParaRPr lang="ru-RU" sz="2000" dirty="0">
              <a:latin typeface="+mj-lt"/>
              <a:ea typeface="+mj-ea"/>
              <a:cs typeface="+mj-cs"/>
            </a:endParaRPr>
          </a:p>
        </p:txBody>
      </p:sp>
    </p:spTree>
    <p:extLst>
      <p:ext uri="{BB962C8B-B14F-4D97-AF65-F5344CB8AC3E}">
        <p14:creationId xmlns="" xmlns:p14="http://schemas.microsoft.com/office/powerpoint/2010/main" val="37178759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400734" y="164892"/>
            <a:ext cx="4729628" cy="400110"/>
          </a:xfrm>
          <a:prstGeom prst="rect">
            <a:avLst/>
          </a:prstGeom>
        </p:spPr>
        <p:txBody>
          <a:bodyPr wrap="none">
            <a:spAutoFit/>
          </a:bodyPr>
          <a:lstStyle/>
          <a:p>
            <a:pPr>
              <a:spcAft>
                <a:spcPts val="0"/>
              </a:spcAft>
            </a:pPr>
            <a:r>
              <a:rPr lang="ru-RU" sz="2000" dirty="0" err="1" smtClean="0">
                <a:ea typeface="MS Mincho" panose="02020609040205080304" pitchFamily="49" charset="-128"/>
                <a:cs typeface="Times New Roman" panose="02020603050405020304" pitchFamily="18" charset="0"/>
              </a:rPr>
              <a:t>RMSprop</a:t>
            </a:r>
            <a:r>
              <a:rPr lang="ru-RU" sz="2000" dirty="0" smtClean="0">
                <a:ea typeface="MS Mincho" panose="02020609040205080304" pitchFamily="49" charset="-128"/>
                <a:cs typeface="Times New Roman" panose="02020603050405020304" pitchFamily="18" charset="0"/>
              </a:rPr>
              <a:t> (</a:t>
            </a:r>
            <a:r>
              <a:rPr lang="en-US" sz="2000" dirty="0" smtClean="0"/>
              <a:t>Root Mean Square propagation</a:t>
            </a:r>
            <a:r>
              <a:rPr lang="ru-RU" sz="2000" dirty="0" smtClean="0"/>
              <a:t>)</a:t>
            </a:r>
            <a:endParaRPr lang="ru-RU" sz="2000" dirty="0">
              <a:ea typeface="MS Mincho" panose="02020609040205080304" pitchFamily="49" charset="-128"/>
              <a:cs typeface="Times New Roman" panose="02020603050405020304" pitchFamily="18" charset="0"/>
            </a:endParaRPr>
          </a:p>
        </p:txBody>
      </p:sp>
      <p:pic>
        <p:nvPicPr>
          <p:cNvPr id="8" name="Рисунок 7" descr="666.png"/>
          <p:cNvPicPr>
            <a:picLocks noChangeAspect="1"/>
          </p:cNvPicPr>
          <p:nvPr/>
        </p:nvPicPr>
        <p:blipFill>
          <a:blip r:embed="rId2"/>
          <a:stretch>
            <a:fillRect/>
          </a:stretch>
        </p:blipFill>
        <p:spPr>
          <a:xfrm>
            <a:off x="1113942" y="704589"/>
            <a:ext cx="6916116" cy="3734321"/>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37380" y="116006"/>
            <a:ext cx="8560318" cy="457874"/>
          </a:xfrm>
          <a:prstGeom prst="rect">
            <a:avLst/>
          </a:prstGeom>
        </p:spPr>
        <p:txBody>
          <a:bodyPr vert="horz" lIns="0" tIns="0" rIns="0" bIns="0" rtlCol="0" anchor="b" anchorCtr="0">
            <a:noAutofit/>
          </a:bodyPr>
          <a:lstStyle>
            <a:lvl1pPr algn="l" defTabSz="914400" rtl="0" eaLnBrk="1" latinLnBrk="0" hangingPunct="1">
              <a:spcBef>
                <a:spcPct val="0"/>
              </a:spcBef>
              <a:buNone/>
              <a:defRPr sz="2000" kern="1200">
                <a:solidFill>
                  <a:schemeClr val="accent1"/>
                </a:solidFill>
                <a:latin typeface="+mj-lt"/>
                <a:ea typeface="+mj-ea"/>
                <a:cs typeface="+mj-cs"/>
              </a:defRPr>
            </a:lvl1pPr>
          </a:lstStyle>
          <a:p>
            <a:r>
              <a:rPr lang="en-US" dirty="0" smtClean="0">
                <a:solidFill>
                  <a:schemeClr val="tx1"/>
                </a:solidFill>
              </a:rPr>
              <a:t>ADAM algorithm</a:t>
            </a:r>
            <a:endParaRPr lang="ru-RU" dirty="0">
              <a:solidFill>
                <a:schemeClr val="tx1"/>
              </a:solidFill>
            </a:endParaRPr>
          </a:p>
        </p:txBody>
      </p:sp>
      <p:sp>
        <p:nvSpPr>
          <p:cNvPr id="5" name="Прямоугольник 4"/>
          <p:cNvSpPr/>
          <p:nvPr/>
        </p:nvSpPr>
        <p:spPr>
          <a:xfrm>
            <a:off x="238693" y="667062"/>
            <a:ext cx="7990764" cy="1200329"/>
          </a:xfrm>
          <a:prstGeom prst="rect">
            <a:avLst/>
          </a:prstGeom>
        </p:spPr>
        <p:txBody>
          <a:bodyPr wrap="square">
            <a:spAutoFit/>
          </a:bodyPr>
          <a:lstStyle/>
          <a:p>
            <a:pPr algn="just">
              <a:spcAft>
                <a:spcPts val="0"/>
              </a:spcAft>
            </a:pPr>
            <a:r>
              <a:rPr lang="en-US" sz="1200" b="1" dirty="0">
                <a:solidFill>
                  <a:srgbClr val="000000"/>
                </a:solidFill>
                <a:ea typeface="Times New Roman" panose="02020603050405020304" pitchFamily="18" charset="0"/>
                <a:cs typeface="Times New Roman" panose="02020603050405020304" pitchFamily="18" charset="0"/>
              </a:rPr>
              <a:t>Adam</a:t>
            </a:r>
            <a:r>
              <a:rPr lang="ru-RU" sz="1200" b="1" dirty="0">
                <a:solidFill>
                  <a:srgbClr val="000000"/>
                </a:solidFill>
                <a:ea typeface="Times New Roman" panose="02020603050405020304" pitchFamily="18" charset="0"/>
                <a:cs typeface="Times New Roman" panose="02020603050405020304" pitchFamily="18" charset="0"/>
              </a:rPr>
              <a:t> (</a:t>
            </a:r>
            <a:r>
              <a:rPr lang="en-US" sz="1200" b="1" dirty="0">
                <a:solidFill>
                  <a:srgbClr val="000000"/>
                </a:solidFill>
                <a:ea typeface="Times New Roman" panose="02020603050405020304" pitchFamily="18" charset="0"/>
                <a:cs typeface="Times New Roman" panose="02020603050405020304" pitchFamily="18" charset="0"/>
              </a:rPr>
              <a:t>Adaptive momentum algorithm</a:t>
            </a:r>
            <a:r>
              <a:rPr lang="ru-RU" sz="1200" b="1" dirty="0">
                <a:solidFill>
                  <a:srgbClr val="000000"/>
                </a:solidFill>
                <a:ea typeface="Times New Roman" panose="02020603050405020304" pitchFamily="18" charset="0"/>
                <a:cs typeface="Times New Roman" panose="02020603050405020304" pitchFamily="18" charset="0"/>
              </a:rPr>
              <a:t>) </a:t>
            </a:r>
            <a:endParaRPr lang="en-US" sz="1200" dirty="0">
              <a:solidFill>
                <a:srgbClr val="000000"/>
              </a:solidFill>
              <a:ea typeface="Times New Roman" panose="02020603050405020304" pitchFamily="18" charset="0"/>
              <a:cs typeface="Times New Roman" panose="02020603050405020304" pitchFamily="18" charset="0"/>
            </a:endParaRPr>
          </a:p>
          <a:p>
            <a:pPr marL="171450" indent="-171450" algn="just">
              <a:spcAft>
                <a:spcPts val="0"/>
              </a:spcAft>
              <a:buFontTx/>
              <a:buChar char="-"/>
            </a:pPr>
            <a:r>
              <a:rPr lang="en-US" sz="1200" dirty="0" smtClean="0">
                <a:solidFill>
                  <a:srgbClr val="000000"/>
                </a:solidFill>
                <a:ea typeface="Times New Roman" panose="02020603050405020304" pitchFamily="18" charset="0"/>
                <a:cs typeface="Times New Roman" panose="02020603050405020304" pitchFamily="18" charset="0"/>
              </a:rPr>
              <a:t>one of the most popular optimization algorithms in deep learning;</a:t>
            </a:r>
          </a:p>
          <a:p>
            <a:pPr marL="171450" indent="-171450" algn="just">
              <a:spcAft>
                <a:spcPts val="0"/>
              </a:spcAft>
              <a:buFontTx/>
              <a:buChar char="-"/>
            </a:pPr>
            <a:r>
              <a:rPr lang="en-US" sz="1200" dirty="0" smtClean="0">
                <a:solidFill>
                  <a:srgbClr val="000000"/>
                </a:solidFill>
                <a:ea typeface="Times New Roman" panose="02020603050405020304" pitchFamily="18" charset="0"/>
                <a:cs typeface="Times New Roman" panose="02020603050405020304" pitchFamily="18" charset="0"/>
              </a:rPr>
              <a:t>combines Momentum and </a:t>
            </a:r>
            <a:r>
              <a:rPr lang="en-US" sz="1200" dirty="0" err="1" smtClean="0">
                <a:solidFill>
                  <a:srgbClr val="000000"/>
                </a:solidFill>
                <a:ea typeface="Times New Roman" panose="02020603050405020304" pitchFamily="18" charset="0"/>
                <a:cs typeface="Times New Roman" panose="02020603050405020304" pitchFamily="18" charset="0"/>
              </a:rPr>
              <a:t>RMSprop</a:t>
            </a:r>
            <a:r>
              <a:rPr lang="en-US" sz="1200" dirty="0" smtClean="0">
                <a:solidFill>
                  <a:srgbClr val="000000"/>
                </a:solidFill>
                <a:ea typeface="Times New Roman" panose="02020603050405020304" pitchFamily="18" charset="0"/>
                <a:cs typeface="Times New Roman" panose="02020603050405020304" pitchFamily="18" charset="0"/>
              </a:rPr>
              <a:t>;</a:t>
            </a:r>
          </a:p>
          <a:p>
            <a:pPr marL="171450" indent="-171450" algn="just">
              <a:spcAft>
                <a:spcPts val="0"/>
              </a:spcAft>
              <a:buFontTx/>
              <a:buChar char="-"/>
            </a:pPr>
            <a:r>
              <a:rPr lang="en-US" sz="1200" dirty="0" smtClean="0">
                <a:solidFill>
                  <a:srgbClr val="000000"/>
                </a:solidFill>
                <a:ea typeface="Times New Roman" panose="02020603050405020304" pitchFamily="18" charset="0"/>
                <a:cs typeface="Times New Roman" panose="02020603050405020304" pitchFamily="18" charset="0"/>
              </a:rPr>
              <a:t>an adaptive learning rate is calculated and exponential moving averages of gradients and gradient squares are stored;</a:t>
            </a:r>
          </a:p>
          <a:p>
            <a:pPr marL="171450" indent="-171450" algn="just">
              <a:spcAft>
                <a:spcPts val="0"/>
              </a:spcAft>
              <a:buFontTx/>
              <a:buChar char="-"/>
            </a:pPr>
            <a:r>
              <a:rPr lang="en-US" sz="1200" dirty="0" smtClean="0">
                <a:solidFill>
                  <a:srgbClr val="000000"/>
                </a:solidFill>
                <a:ea typeface="Times New Roman" panose="02020603050405020304" pitchFamily="18" charset="0"/>
                <a:cs typeface="Times New Roman" panose="02020603050405020304" pitchFamily="18" charset="0"/>
              </a:rPr>
              <a:t>corrected gradients can be introduced to “slow down” the speed of movement to the optimum as the iteration number        t increases:</a:t>
            </a:r>
            <a:endParaRPr lang="ru-RU" sz="1200" dirty="0">
              <a:solidFill>
                <a:srgbClr val="000000"/>
              </a:solidFill>
              <a:ea typeface="MS Mincho" panose="02020609040205080304" pitchFamily="49" charset="-128"/>
              <a:cs typeface="Times New Roman" panose="02020603050405020304" pitchFamily="18" charset="0"/>
            </a:endParaRPr>
          </a:p>
        </p:txBody>
      </p:sp>
      <p:sp>
        <p:nvSpPr>
          <p:cNvPr id="9" name="Прямоугольник 8"/>
          <p:cNvSpPr/>
          <p:nvPr/>
        </p:nvSpPr>
        <p:spPr>
          <a:xfrm>
            <a:off x="1184986" y="4140749"/>
            <a:ext cx="2413416" cy="276999"/>
          </a:xfrm>
          <a:prstGeom prst="rect">
            <a:avLst/>
          </a:prstGeom>
        </p:spPr>
        <p:txBody>
          <a:bodyPr wrap="square">
            <a:spAutoFit/>
          </a:bodyPr>
          <a:lstStyle/>
          <a:p>
            <a:pPr indent="449580">
              <a:spcAft>
                <a:spcPts val="0"/>
              </a:spcAft>
            </a:pPr>
            <a:r>
              <a:rPr lang="en-US" sz="1200"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Updating weights rule</a:t>
            </a:r>
            <a:r>
              <a:rPr lang="ru-RU" sz="1200"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endParaRPr lang="ru-RU" sz="1200" dirty="0">
              <a:solidFill>
                <a:srgbClr val="000000"/>
              </a:solidFill>
              <a:latin typeface="Cambria" panose="02040503050406030204" pitchFamily="18" charset="0"/>
              <a:ea typeface="MS Mincho" panose="02020609040205080304" pitchFamily="49" charset="-128"/>
              <a:cs typeface="Times New Roman" panose="02020603050405020304" pitchFamily="18" charset="0"/>
            </a:endParaRPr>
          </a:p>
        </p:txBody>
      </p:sp>
      <p:pic>
        <p:nvPicPr>
          <p:cNvPr id="12" name="Рисунок 11"/>
          <p:cNvPicPr/>
          <p:nvPr/>
        </p:nvPicPr>
        <p:blipFill>
          <a:blip r:embed="rId2"/>
          <a:stretch>
            <a:fillRect/>
          </a:stretch>
        </p:blipFill>
        <p:spPr>
          <a:xfrm>
            <a:off x="4477361" y="2456597"/>
            <a:ext cx="4524233" cy="1535373"/>
          </a:xfrm>
          <a:prstGeom prst="rect">
            <a:avLst/>
          </a:prstGeom>
        </p:spPr>
      </p:pic>
      <p:sp>
        <p:nvSpPr>
          <p:cNvPr id="13" name="TextBox 12"/>
          <p:cNvSpPr txBox="1"/>
          <p:nvPr/>
        </p:nvSpPr>
        <p:spPr>
          <a:xfrm>
            <a:off x="5281683" y="1992573"/>
            <a:ext cx="3316406" cy="400110"/>
          </a:xfrm>
          <a:prstGeom prst="rect">
            <a:avLst/>
          </a:prstGeom>
          <a:noFill/>
        </p:spPr>
        <p:txBody>
          <a:bodyPr wrap="square" lIns="0" rIns="0" rtlCol="0">
            <a:spAutoFit/>
          </a:bodyPr>
          <a:lstStyle/>
          <a:p>
            <a:pPr algn="ctr">
              <a:spcBef>
                <a:spcPts val="600"/>
              </a:spcBef>
            </a:pPr>
            <a:r>
              <a:rPr lang="en-US" sz="1000" b="1" dirty="0" smtClean="0"/>
              <a:t>Dynamics of finding the minimum of the optimized function using stochastic gradient algorithms on the MNIST dataset</a:t>
            </a:r>
            <a:endParaRPr lang="ru-RU" sz="1000" b="1" dirty="0"/>
          </a:p>
        </p:txBody>
      </p:sp>
      <p:pic>
        <p:nvPicPr>
          <p:cNvPr id="3075" name="Picture 3"/>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6386747" y="4417748"/>
            <a:ext cx="542925" cy="180975"/>
          </a:xfrm>
          <a:prstGeom prst="rect">
            <a:avLst/>
          </a:prstGeom>
          <a:noFill/>
        </p:spPr>
      </p:pic>
      <p:pic>
        <p:nvPicPr>
          <p:cNvPr id="3074" name="Picture 2"/>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6386747" y="4598723"/>
            <a:ext cx="714375" cy="180975"/>
          </a:xfrm>
          <a:prstGeom prst="rect">
            <a:avLst/>
          </a:prstGeom>
          <a:noFill/>
        </p:spPr>
      </p:pic>
      <p:pic>
        <p:nvPicPr>
          <p:cNvPr id="3073" name="Picture 1"/>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6386747" y="4779698"/>
            <a:ext cx="590550" cy="180975"/>
          </a:xfrm>
          <a:prstGeom prst="rect">
            <a:avLst/>
          </a:prstGeom>
          <a:noFill/>
        </p:spPr>
      </p:pic>
      <p:sp>
        <p:nvSpPr>
          <p:cNvPr id="3076"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449263" algn="just" defTabSz="914400" rtl="0" eaLnBrk="1" fontAlgn="base" latinLnBrk="0" hangingPunct="1">
              <a:lnSpc>
                <a:spcPct val="100000"/>
              </a:lnSpc>
              <a:spcBef>
                <a:spcPct val="0"/>
              </a:spcBef>
              <a:spcAft>
                <a:spcPct val="0"/>
              </a:spcAft>
              <a:buClrTx/>
              <a:buSzTx/>
              <a:buFontTx/>
              <a:buNone/>
              <a:tabLst/>
            </a:pPr>
            <a:r>
              <a:rPr kumimoji="0" lang="ru-RU" sz="1200" b="0" i="0" u="none" strike="noStrike" cap="none" normalizeH="0" baseline="0" smtClean="0">
                <a:ln>
                  <a:noFill/>
                </a:ln>
                <a:solidFill>
                  <a:schemeClr val="tx1"/>
                </a:solidFill>
                <a:effectLst/>
                <a:latin typeface="Cambria" pitchFamily="18" charset="0"/>
                <a:ea typeface="Times New Roman" pitchFamily="18" charset="0"/>
                <a:cs typeface="Times New Roman" pitchFamily="18" charset="0"/>
              </a:rPr>
              <a:t> </a:t>
            </a:r>
            <a:endParaRPr kumimoji="0" lang="ru-RU" sz="1800" b="0" i="0" u="none" strike="noStrike" cap="none" normalizeH="0" baseline="0" smtClean="0">
              <a:ln>
                <a:noFill/>
              </a:ln>
              <a:solidFill>
                <a:schemeClr val="tx1"/>
              </a:solidFill>
              <a:effectLst/>
              <a:latin typeface="Arial" pitchFamily="34" charset="0"/>
              <a:cs typeface="Arial" pitchFamily="34" charset="0"/>
            </a:endParaRPr>
          </a:p>
        </p:txBody>
      </p:sp>
      <p:sp>
        <p:nvSpPr>
          <p:cNvPr id="3079" name="Rectangle 7"/>
          <p:cNvSpPr>
            <a:spLocks noChangeArrowheads="1"/>
          </p:cNvSpPr>
          <p:nvPr/>
        </p:nvSpPr>
        <p:spPr bwMode="auto">
          <a:xfrm>
            <a:off x="0" y="10001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449263" algn="just" defTabSz="914400" rtl="0" eaLnBrk="1" fontAlgn="base" latinLnBrk="0" hangingPunct="1">
              <a:lnSpc>
                <a:spcPct val="100000"/>
              </a:lnSpc>
              <a:spcBef>
                <a:spcPct val="0"/>
              </a:spcBef>
              <a:spcAft>
                <a:spcPct val="0"/>
              </a:spcAft>
              <a:buClrTx/>
              <a:buSzTx/>
              <a:buFontTx/>
              <a:buNone/>
              <a:tabLst/>
            </a:pPr>
            <a:r>
              <a:rPr kumimoji="0" lang="ru-RU" sz="1200" b="0" i="0" u="none" strike="noStrike" cap="none" normalizeH="0" baseline="0" smtClean="0">
                <a:ln>
                  <a:noFill/>
                </a:ln>
                <a:solidFill>
                  <a:schemeClr val="tx1"/>
                </a:solidFill>
                <a:effectLst/>
                <a:latin typeface="Cambria" pitchFamily="18" charset="0"/>
                <a:ea typeface="Times New Roman" pitchFamily="18" charset="0"/>
                <a:cs typeface="Times New Roman" pitchFamily="18" charset="0"/>
              </a:rPr>
              <a:t>.</a:t>
            </a:r>
            <a:endParaRPr kumimoji="0" lang="ru-RU" sz="1800" b="0" i="0" u="none" strike="noStrike" cap="none" normalizeH="0" baseline="0" smtClean="0">
              <a:ln>
                <a:noFill/>
              </a:ln>
              <a:solidFill>
                <a:schemeClr val="tx1"/>
              </a:solidFill>
              <a:effectLst/>
              <a:latin typeface="Arial" pitchFamily="34" charset="0"/>
              <a:cs typeface="Arial" pitchFamily="34" charset="0"/>
            </a:endParaRPr>
          </a:p>
        </p:txBody>
      </p:sp>
      <p:sp>
        <p:nvSpPr>
          <p:cNvPr id="19" name="TextBox 18"/>
          <p:cNvSpPr txBox="1"/>
          <p:nvPr/>
        </p:nvSpPr>
        <p:spPr>
          <a:xfrm>
            <a:off x="4619767" y="4349912"/>
            <a:ext cx="1914524" cy="276999"/>
          </a:xfrm>
          <a:prstGeom prst="rect">
            <a:avLst/>
          </a:prstGeom>
          <a:noFill/>
        </p:spPr>
        <p:txBody>
          <a:bodyPr wrap="square" rtlCol="0">
            <a:spAutoFit/>
          </a:bodyPr>
          <a:lstStyle/>
          <a:p>
            <a:r>
              <a:rPr lang="en-US" sz="1200" dirty="0" smtClean="0">
                <a:solidFill>
                  <a:srgbClr val="000000"/>
                </a:solidFill>
              </a:rPr>
              <a:t>Recommended values:</a:t>
            </a:r>
            <a:endParaRPr lang="ru-RU" sz="1200" dirty="0">
              <a:solidFill>
                <a:srgbClr val="000000"/>
              </a:solidFill>
            </a:endParaRPr>
          </a:p>
        </p:txBody>
      </p:sp>
      <p:sp>
        <p:nvSpPr>
          <p:cNvPr id="3081"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pic>
        <p:nvPicPr>
          <p:cNvPr id="3080" name="Picture 8"/>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3096544" y="1806835"/>
            <a:ext cx="952500" cy="371475"/>
          </a:xfrm>
          <a:prstGeom prst="rect">
            <a:avLst/>
          </a:prstGeom>
          <a:noFill/>
        </p:spPr>
      </p:pic>
      <p:sp>
        <p:nvSpPr>
          <p:cNvPr id="22" name="Прямоугольник 21"/>
          <p:cNvSpPr/>
          <p:nvPr/>
        </p:nvSpPr>
        <p:spPr>
          <a:xfrm>
            <a:off x="457302" y="1997335"/>
            <a:ext cx="4162465" cy="1569660"/>
          </a:xfrm>
          <a:prstGeom prst="rect">
            <a:avLst/>
          </a:prstGeom>
        </p:spPr>
        <p:txBody>
          <a:bodyPr wrap="square">
            <a:spAutoFit/>
          </a:bodyPr>
          <a:lstStyle/>
          <a:p>
            <a:r>
              <a:rPr lang="en-US" sz="1200" dirty="0" smtClean="0">
                <a:solidFill>
                  <a:srgbClr val="000000"/>
                </a:solidFill>
                <a:latin typeface="Times New Roman" pitchFamily="18" charset="0"/>
                <a:cs typeface="Times New Roman" pitchFamily="18" charset="0"/>
              </a:rPr>
              <a:t>where</a:t>
            </a:r>
            <a:r>
              <a:rPr lang="en-US" sz="1200" i="1" dirty="0" smtClean="0">
                <a:solidFill>
                  <a:srgbClr val="000000"/>
                </a:solidFill>
                <a:latin typeface="Times New Roman" pitchFamily="18" charset="0"/>
                <a:cs typeface="Times New Roman" pitchFamily="18" charset="0"/>
              </a:rPr>
              <a:t> γ </a:t>
            </a:r>
            <a:r>
              <a:rPr lang="en-US" sz="1200" dirty="0" smtClean="0">
                <a:solidFill>
                  <a:srgbClr val="000000"/>
                </a:solidFill>
                <a:latin typeface="Times New Roman" pitchFamily="18" charset="0"/>
                <a:cs typeface="Times New Roman" pitchFamily="18" charset="0"/>
              </a:rPr>
              <a:t>is a number from 0 to 1. </a:t>
            </a:r>
          </a:p>
          <a:p>
            <a:endParaRPr lang="en-US" sz="1200" dirty="0" smtClean="0">
              <a:solidFill>
                <a:srgbClr val="000000"/>
              </a:solidFill>
              <a:latin typeface="Times New Roman" pitchFamily="18" charset="0"/>
              <a:cs typeface="Times New Roman" pitchFamily="18" charset="0"/>
            </a:endParaRPr>
          </a:p>
          <a:p>
            <a:r>
              <a:rPr lang="en-US" sz="1200" dirty="0" err="1" smtClean="0">
                <a:solidFill>
                  <a:srgbClr val="000000"/>
                </a:solidFill>
                <a:latin typeface="Times New Roman" pitchFamily="18" charset="0"/>
                <a:cs typeface="Times New Roman" pitchFamily="18" charset="0"/>
              </a:rPr>
              <a:t>Hyperparameters</a:t>
            </a:r>
            <a:r>
              <a:rPr lang="en-US" sz="1200" dirty="0" smtClean="0">
                <a:solidFill>
                  <a:srgbClr val="000000"/>
                </a:solidFill>
                <a:latin typeface="Times New Roman" pitchFamily="18" charset="0"/>
                <a:cs typeface="Times New Roman" pitchFamily="18" charset="0"/>
              </a:rPr>
              <a:t> of the Adam algorithm:</a:t>
            </a:r>
          </a:p>
          <a:p>
            <a:pPr>
              <a:buFont typeface="Arial" pitchFamily="34" charset="0"/>
              <a:buChar char="•"/>
            </a:pPr>
            <a:r>
              <a:rPr lang="en-US" sz="1200" dirty="0" smtClean="0">
                <a:solidFill>
                  <a:srgbClr val="000000"/>
                </a:solidFill>
                <a:latin typeface="Times New Roman" pitchFamily="18" charset="0"/>
                <a:cs typeface="Times New Roman" pitchFamily="18" charset="0"/>
              </a:rPr>
              <a:t>  learning rate </a:t>
            </a:r>
            <a:r>
              <a:rPr lang="en-US" sz="1200" i="1" dirty="0" smtClean="0">
                <a:solidFill>
                  <a:srgbClr val="000000"/>
                </a:solidFill>
                <a:latin typeface="Times New Roman" pitchFamily="18" charset="0"/>
                <a:cs typeface="Times New Roman" pitchFamily="18" charset="0"/>
              </a:rPr>
              <a:t>η</a:t>
            </a:r>
            <a:r>
              <a:rPr lang="en-US" sz="1200" dirty="0" smtClean="0">
                <a:solidFill>
                  <a:srgbClr val="000000"/>
                </a:solidFill>
                <a:latin typeface="Times New Roman" pitchFamily="18" charset="0"/>
                <a:cs typeface="Times New Roman" pitchFamily="18" charset="0"/>
              </a:rPr>
              <a:t>,</a:t>
            </a:r>
          </a:p>
          <a:p>
            <a:pPr>
              <a:buFont typeface="Arial" pitchFamily="34" charset="0"/>
              <a:buChar char="•"/>
            </a:pPr>
            <a:r>
              <a:rPr lang="en-US" sz="1200" dirty="0" smtClean="0">
                <a:solidFill>
                  <a:srgbClr val="000000"/>
                </a:solidFill>
                <a:latin typeface="Times New Roman" pitchFamily="18" charset="0"/>
                <a:cs typeface="Times New Roman" pitchFamily="18" charset="0"/>
              </a:rPr>
              <a:t>  coefficients </a:t>
            </a:r>
            <a:r>
              <a:rPr lang="en-US" sz="1200" i="1" dirty="0" smtClean="0">
                <a:solidFill>
                  <a:srgbClr val="000000"/>
                </a:solidFill>
                <a:latin typeface="Times New Roman" pitchFamily="18" charset="0"/>
                <a:cs typeface="Times New Roman" pitchFamily="18" charset="0"/>
              </a:rPr>
              <a:t>β</a:t>
            </a:r>
            <a:r>
              <a:rPr lang="en-US" sz="1050" i="1" dirty="0" smtClean="0">
                <a:solidFill>
                  <a:srgbClr val="000000"/>
                </a:solidFill>
                <a:latin typeface="Times New Roman" pitchFamily="18" charset="0"/>
                <a:cs typeface="Times New Roman" pitchFamily="18" charset="0"/>
              </a:rPr>
              <a:t>1</a:t>
            </a:r>
            <a:r>
              <a:rPr lang="en-US" sz="1200" i="1" dirty="0" smtClean="0">
                <a:solidFill>
                  <a:srgbClr val="000000"/>
                </a:solidFill>
                <a:latin typeface="Times New Roman" pitchFamily="18" charset="0"/>
                <a:cs typeface="Times New Roman" pitchFamily="18" charset="0"/>
              </a:rPr>
              <a:t>, β</a:t>
            </a:r>
            <a:r>
              <a:rPr lang="en-US" sz="1050" i="1" dirty="0" smtClean="0">
                <a:solidFill>
                  <a:srgbClr val="000000"/>
                </a:solidFill>
                <a:latin typeface="Times New Roman" pitchFamily="18" charset="0"/>
                <a:cs typeface="Times New Roman" pitchFamily="18" charset="0"/>
              </a:rPr>
              <a:t>2</a:t>
            </a:r>
            <a:r>
              <a:rPr lang="en-US" sz="1200" i="1" dirty="0" smtClean="0">
                <a:solidFill>
                  <a:srgbClr val="000000"/>
                </a:solidFill>
                <a:latin typeface="Times New Roman" pitchFamily="18" charset="0"/>
                <a:cs typeface="Times New Roman" pitchFamily="18" charset="0"/>
              </a:rPr>
              <a:t>,</a:t>
            </a:r>
          </a:p>
          <a:p>
            <a:pPr>
              <a:buFont typeface="Arial" pitchFamily="34" charset="0"/>
              <a:buChar char="•"/>
            </a:pPr>
            <a:r>
              <a:rPr lang="en-US" sz="1200" i="1" dirty="0" smtClean="0">
                <a:solidFill>
                  <a:srgbClr val="000000"/>
                </a:solidFill>
                <a:latin typeface="Times New Roman" pitchFamily="18" charset="0"/>
                <a:cs typeface="Times New Roman" pitchFamily="18" charset="0"/>
              </a:rPr>
              <a:t>  ε.</a:t>
            </a:r>
          </a:p>
          <a:p>
            <a:r>
              <a:rPr lang="en-US" sz="1200" dirty="0" smtClean="0">
                <a:solidFill>
                  <a:srgbClr val="000000"/>
                </a:solidFill>
                <a:latin typeface="Times New Roman" pitchFamily="18" charset="0"/>
                <a:cs typeface="Times New Roman" pitchFamily="18" charset="0"/>
              </a:rPr>
              <a:t>The moving averages of the gradients and gradient squares, </a:t>
            </a:r>
          </a:p>
          <a:p>
            <a:r>
              <a:rPr lang="en-US" sz="1200" dirty="0" err="1" smtClean="0">
                <a:solidFill>
                  <a:srgbClr val="000000"/>
                </a:solidFill>
                <a:latin typeface="Times New Roman" pitchFamily="18" charset="0"/>
                <a:cs typeface="Times New Roman" pitchFamily="18" charset="0"/>
              </a:rPr>
              <a:t>V</a:t>
            </a:r>
            <a:r>
              <a:rPr lang="en-US" sz="1050" dirty="0" err="1" smtClean="0">
                <a:solidFill>
                  <a:srgbClr val="000000"/>
                </a:solidFill>
                <a:latin typeface="Times New Roman" pitchFamily="18" charset="0"/>
                <a:cs typeface="Times New Roman" pitchFamily="18" charset="0"/>
              </a:rPr>
              <a:t>t</a:t>
            </a:r>
            <a:r>
              <a:rPr lang="en-US" sz="1050" dirty="0" smtClean="0">
                <a:solidFill>
                  <a:srgbClr val="000000"/>
                </a:solidFill>
                <a:latin typeface="Times New Roman" pitchFamily="18" charset="0"/>
                <a:cs typeface="Times New Roman" pitchFamily="18" charset="0"/>
              </a:rPr>
              <a:t> </a:t>
            </a:r>
            <a:r>
              <a:rPr lang="en-US" sz="1200" dirty="0" smtClean="0">
                <a:solidFill>
                  <a:srgbClr val="000000"/>
                </a:solidFill>
                <a:latin typeface="Times New Roman" pitchFamily="18" charset="0"/>
                <a:cs typeface="Times New Roman" pitchFamily="18" charset="0"/>
              </a:rPr>
              <a:t>and S</a:t>
            </a:r>
            <a:r>
              <a:rPr lang="en-US" sz="1050" dirty="0" smtClean="0">
                <a:solidFill>
                  <a:srgbClr val="000000"/>
                </a:solidFill>
                <a:latin typeface="Times New Roman" pitchFamily="18" charset="0"/>
                <a:cs typeface="Times New Roman" pitchFamily="18" charset="0"/>
              </a:rPr>
              <a:t>t</a:t>
            </a:r>
            <a:r>
              <a:rPr lang="en-US" sz="1200" dirty="0" smtClean="0">
                <a:solidFill>
                  <a:srgbClr val="000000"/>
                </a:solidFill>
                <a:latin typeface="Times New Roman" pitchFamily="18" charset="0"/>
                <a:cs typeface="Times New Roman" pitchFamily="18" charset="0"/>
              </a:rPr>
              <a:t> respectively, are calculated as follows:</a:t>
            </a:r>
            <a:endParaRPr lang="ru-RU" sz="1200" dirty="0">
              <a:solidFill>
                <a:srgbClr val="000000"/>
              </a:solidFill>
              <a:latin typeface="Times New Roman" pitchFamily="18" charset="0"/>
              <a:cs typeface="Times New Roman" pitchFamily="18" charset="0"/>
            </a:endParaRPr>
          </a:p>
        </p:txBody>
      </p:sp>
      <p:pic>
        <p:nvPicPr>
          <p:cNvPr id="3083" name="Picture 11"/>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2429794" y="3566995"/>
            <a:ext cx="1619250" cy="180975"/>
          </a:xfrm>
          <a:prstGeom prst="rect">
            <a:avLst/>
          </a:prstGeom>
          <a:noFill/>
        </p:spPr>
      </p:pic>
      <p:pic>
        <p:nvPicPr>
          <p:cNvPr id="3082" name="Picture 10"/>
          <p:cNvPicPr>
            <a:picLocks noChangeAspect="1" noChangeArrowheads="1"/>
          </p:cNvPicPr>
          <p:nvPr/>
        </p:nvPicPr>
        <p:blipFill>
          <a:blip r:embed="rId8">
            <a:clrChange>
              <a:clrFrom>
                <a:srgbClr val="FFFFFF"/>
              </a:clrFrom>
              <a:clrTo>
                <a:srgbClr val="FFFFFF">
                  <a:alpha val="0"/>
                </a:srgbClr>
              </a:clrTo>
            </a:clrChange>
          </a:blip>
          <a:srcRect/>
          <a:stretch>
            <a:fillRect/>
          </a:stretch>
        </p:blipFill>
        <p:spPr bwMode="auto">
          <a:xfrm>
            <a:off x="2429794" y="3810995"/>
            <a:ext cx="1676400" cy="180975"/>
          </a:xfrm>
          <a:prstGeom prst="rect">
            <a:avLst/>
          </a:prstGeom>
          <a:noFill/>
        </p:spPr>
      </p:pic>
      <p:sp>
        <p:nvSpPr>
          <p:cNvPr id="3084"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3085" name="Rectangle 13"/>
          <p:cNvSpPr>
            <a:spLocks noChangeArrowheads="1"/>
          </p:cNvSpPr>
          <p:nvPr/>
        </p:nvSpPr>
        <p:spPr bwMode="auto">
          <a:xfrm>
            <a:off x="0" y="6381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cs typeface="Arial" pitchFamily="34" charset="0"/>
            </a:endParaRPr>
          </a:p>
        </p:txBody>
      </p:sp>
      <p:sp>
        <p:nvSpPr>
          <p:cNvPr id="3086" name="Rectangle 14"/>
          <p:cNvSpPr>
            <a:spLocks noChangeArrowheads="1"/>
          </p:cNvSpPr>
          <p:nvPr/>
        </p:nvSpPr>
        <p:spPr bwMode="auto">
          <a:xfrm>
            <a:off x="0" y="8191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cs typeface="Arial" pitchFamily="34" charset="0"/>
            </a:endParaRPr>
          </a:p>
        </p:txBody>
      </p:sp>
      <p:sp>
        <p:nvSpPr>
          <p:cNvPr id="3088" name="Rectangle 1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pic>
        <p:nvPicPr>
          <p:cNvPr id="3087" name="Picture 15"/>
          <p:cNvPicPr>
            <a:picLocks noChangeAspect="1" noChangeArrowheads="1"/>
          </p:cNvPicPr>
          <p:nvPr/>
        </p:nvPicPr>
        <p:blipFill>
          <a:blip r:embed="rId9">
            <a:clrChange>
              <a:clrFrom>
                <a:srgbClr val="FFFFFF"/>
              </a:clrFrom>
              <a:clrTo>
                <a:srgbClr val="FFFFFF">
                  <a:alpha val="0"/>
                </a:srgbClr>
              </a:clrTo>
            </a:clrChange>
          </a:blip>
          <a:srcRect/>
          <a:stretch>
            <a:fillRect/>
          </a:stretch>
        </p:blipFill>
        <p:spPr bwMode="auto">
          <a:xfrm>
            <a:off x="2391694" y="4431648"/>
            <a:ext cx="1714500" cy="390525"/>
          </a:xfrm>
          <a:prstGeom prst="rect">
            <a:avLst/>
          </a:prstGeom>
          <a:noFill/>
        </p:spPr>
      </p:pic>
      <p:sp>
        <p:nvSpPr>
          <p:cNvPr id="3089" name="Rectangle 17"/>
          <p:cNvSpPr>
            <a:spLocks noChangeArrowheads="1"/>
          </p:cNvSpPr>
          <p:nvPr/>
        </p:nvSpPr>
        <p:spPr bwMode="auto">
          <a:xfrm>
            <a:off x="0" y="8477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 xmlns:p14="http://schemas.microsoft.com/office/powerpoint/2010/main" val="14595630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37380" y="116006"/>
            <a:ext cx="8560318" cy="457874"/>
          </a:xfrm>
          <a:prstGeom prst="rect">
            <a:avLst/>
          </a:prstGeom>
        </p:spPr>
        <p:txBody>
          <a:bodyPr vert="horz" lIns="0" tIns="0" rIns="0" bIns="0" rtlCol="0" anchor="b" anchorCtr="0">
            <a:noAutofit/>
          </a:bodyPr>
          <a:lstStyle>
            <a:lvl1pPr algn="l" defTabSz="914400" rtl="0" eaLnBrk="1" latinLnBrk="0" hangingPunct="1">
              <a:spcBef>
                <a:spcPct val="0"/>
              </a:spcBef>
              <a:buNone/>
              <a:defRPr sz="2000" kern="1200">
                <a:solidFill>
                  <a:schemeClr val="accent1"/>
                </a:solidFill>
                <a:latin typeface="+mj-lt"/>
                <a:ea typeface="+mj-ea"/>
                <a:cs typeface="+mj-cs"/>
              </a:defRPr>
            </a:lvl1pPr>
          </a:lstStyle>
          <a:p>
            <a:r>
              <a:rPr lang="en-US" dirty="0" smtClean="0">
                <a:solidFill>
                  <a:schemeClr val="tx1"/>
                </a:solidFill>
              </a:rPr>
              <a:t>ADAM algorithm</a:t>
            </a:r>
            <a:endParaRPr lang="ru-RU" dirty="0">
              <a:solidFill>
                <a:schemeClr val="tx1"/>
              </a:solidFill>
            </a:endParaRPr>
          </a:p>
        </p:txBody>
      </p:sp>
      <p:pic>
        <p:nvPicPr>
          <p:cNvPr id="5" name="Рисунок 4" descr="555.png"/>
          <p:cNvPicPr>
            <a:picLocks noChangeAspect="1"/>
          </p:cNvPicPr>
          <p:nvPr/>
        </p:nvPicPr>
        <p:blipFill>
          <a:blip r:embed="rId2"/>
          <a:stretch>
            <a:fillRect/>
          </a:stretch>
        </p:blipFill>
        <p:spPr>
          <a:xfrm>
            <a:off x="1776810" y="649617"/>
            <a:ext cx="6063045" cy="4493883"/>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106072" y="164892"/>
            <a:ext cx="3749296" cy="400110"/>
          </a:xfrm>
          <a:prstGeom prst="rect">
            <a:avLst/>
          </a:prstGeom>
        </p:spPr>
        <p:txBody>
          <a:bodyPr wrap="none">
            <a:spAutoFit/>
          </a:bodyPr>
          <a:lstStyle/>
          <a:p>
            <a:pPr algn="ctr"/>
            <a:r>
              <a:rPr lang="en-US" sz="2000" dirty="0" smtClean="0"/>
              <a:t>Realizations of SGD modifications</a:t>
            </a:r>
            <a:endParaRPr lang="ru-RU" sz="2000" dirty="0"/>
          </a:p>
        </p:txBody>
      </p:sp>
      <p:pic>
        <p:nvPicPr>
          <p:cNvPr id="5" name="Рисунок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26611" y="565002"/>
            <a:ext cx="6458413" cy="3632858"/>
          </a:xfrm>
          <a:prstGeom prst="rect">
            <a:avLst/>
          </a:prstGeom>
        </p:spPr>
      </p:pic>
      <p:sp>
        <p:nvSpPr>
          <p:cNvPr id="6" name="Прямоугольник 5"/>
          <p:cNvSpPr/>
          <p:nvPr/>
        </p:nvSpPr>
        <p:spPr>
          <a:xfrm>
            <a:off x="4214957" y="4074749"/>
            <a:ext cx="2914580" cy="246221"/>
          </a:xfrm>
          <a:prstGeom prst="rect">
            <a:avLst/>
          </a:prstGeom>
        </p:spPr>
        <p:txBody>
          <a:bodyPr wrap="none">
            <a:spAutoFit/>
          </a:bodyPr>
          <a:lstStyle/>
          <a:p>
            <a:r>
              <a:rPr lang="en-US" sz="1000" dirty="0" smtClean="0"/>
              <a:t>Source</a:t>
            </a:r>
            <a:r>
              <a:rPr lang="ru-RU" sz="1000" dirty="0" smtClean="0"/>
              <a:t>: </a:t>
            </a:r>
            <a:r>
              <a:rPr lang="en-US" sz="1000" dirty="0"/>
              <a:t>https://github.com/ilguyi/optimizers.numpy</a:t>
            </a:r>
            <a:endParaRPr lang="ru-RU" sz="10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Прямоугольник 17"/>
          <p:cNvSpPr/>
          <p:nvPr/>
        </p:nvSpPr>
        <p:spPr>
          <a:xfrm>
            <a:off x="134911" y="4354009"/>
            <a:ext cx="1858781" cy="6640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19" name="TextBox 18"/>
          <p:cNvSpPr txBox="1"/>
          <p:nvPr/>
        </p:nvSpPr>
        <p:spPr>
          <a:xfrm>
            <a:off x="262328" y="184666"/>
            <a:ext cx="4801030" cy="369332"/>
          </a:xfrm>
          <a:prstGeom prst="rect">
            <a:avLst/>
          </a:prstGeom>
          <a:noFill/>
        </p:spPr>
        <p:txBody>
          <a:bodyPr wrap="square" rtlCol="0">
            <a:spAutoFit/>
          </a:bodyPr>
          <a:lstStyle/>
          <a:p>
            <a:r>
              <a:rPr lang="en-US" dirty="0" smtClean="0"/>
              <a:t>Problems with optimization process in ML</a:t>
            </a:r>
            <a:endParaRPr lang="ru-RU" dirty="0"/>
          </a:p>
        </p:txBody>
      </p:sp>
      <p:sp>
        <p:nvSpPr>
          <p:cNvPr id="20" name="TextBox 19"/>
          <p:cNvSpPr txBox="1"/>
          <p:nvPr/>
        </p:nvSpPr>
        <p:spPr>
          <a:xfrm>
            <a:off x="359764" y="891915"/>
            <a:ext cx="5254052" cy="2677656"/>
          </a:xfrm>
          <a:prstGeom prst="rect">
            <a:avLst/>
          </a:prstGeom>
          <a:noFill/>
        </p:spPr>
        <p:txBody>
          <a:bodyPr wrap="square" rtlCol="0">
            <a:spAutoFit/>
          </a:bodyPr>
          <a:lstStyle/>
          <a:p>
            <a:r>
              <a:rPr lang="en-US" sz="1400" b="1" dirty="0" smtClean="0">
                <a:solidFill>
                  <a:srgbClr val="000000"/>
                </a:solidFill>
              </a:rPr>
              <a:t>Problems:</a:t>
            </a:r>
          </a:p>
          <a:p>
            <a:pPr>
              <a:buFontTx/>
              <a:buChar char="-"/>
            </a:pPr>
            <a:r>
              <a:rPr lang="en-US" sz="1400" dirty="0" smtClean="0">
                <a:solidFill>
                  <a:srgbClr val="000000"/>
                </a:solidFill>
              </a:rPr>
              <a:t> local minimums</a:t>
            </a:r>
          </a:p>
          <a:p>
            <a:pPr>
              <a:buFontTx/>
              <a:buChar char="-"/>
            </a:pPr>
            <a:r>
              <a:rPr lang="en-US" sz="1400" dirty="0" smtClean="0">
                <a:solidFill>
                  <a:srgbClr val="000000"/>
                </a:solidFill>
              </a:rPr>
              <a:t> saddle points</a:t>
            </a:r>
          </a:p>
          <a:p>
            <a:pPr>
              <a:buFontTx/>
              <a:buChar char="-"/>
            </a:pPr>
            <a:r>
              <a:rPr lang="en-US" sz="1400" dirty="0" smtClean="0">
                <a:solidFill>
                  <a:srgbClr val="000000"/>
                </a:solidFill>
              </a:rPr>
              <a:t> vanishing gradients</a:t>
            </a:r>
          </a:p>
          <a:p>
            <a:pPr>
              <a:buFontTx/>
              <a:buChar char="-"/>
            </a:pPr>
            <a:r>
              <a:rPr lang="en-US" sz="1400" dirty="0" smtClean="0">
                <a:solidFill>
                  <a:srgbClr val="000000"/>
                </a:solidFill>
              </a:rPr>
              <a:t> </a:t>
            </a:r>
            <a:r>
              <a:rPr lang="en-US" sz="1400" dirty="0" err="1" smtClean="0">
                <a:solidFill>
                  <a:srgbClr val="000000"/>
                </a:solidFill>
              </a:rPr>
              <a:t>exploiding</a:t>
            </a:r>
            <a:r>
              <a:rPr lang="en-US" sz="1400" dirty="0" smtClean="0">
                <a:solidFill>
                  <a:srgbClr val="000000"/>
                </a:solidFill>
              </a:rPr>
              <a:t> gradients</a:t>
            </a:r>
          </a:p>
          <a:p>
            <a:pPr>
              <a:buFontTx/>
              <a:buChar char="-"/>
            </a:pPr>
            <a:r>
              <a:rPr lang="en-US" sz="1400" dirty="0" smtClean="0">
                <a:solidFill>
                  <a:srgbClr val="000000"/>
                </a:solidFill>
              </a:rPr>
              <a:t> computational resources</a:t>
            </a:r>
          </a:p>
          <a:p>
            <a:pPr>
              <a:buFontTx/>
              <a:buChar char="-"/>
            </a:pPr>
            <a:endParaRPr lang="en-US" sz="1400" b="1" dirty="0" smtClean="0">
              <a:solidFill>
                <a:srgbClr val="000000"/>
              </a:solidFill>
            </a:endParaRPr>
          </a:p>
          <a:p>
            <a:r>
              <a:rPr lang="en-US" sz="1400" b="1" dirty="0" smtClean="0">
                <a:solidFill>
                  <a:srgbClr val="000000"/>
                </a:solidFill>
              </a:rPr>
              <a:t>Possible solutions:</a:t>
            </a:r>
          </a:p>
          <a:p>
            <a:pPr>
              <a:buFontTx/>
              <a:buChar char="-"/>
            </a:pPr>
            <a:r>
              <a:rPr lang="en-US" sz="1400" dirty="0" smtClean="0">
                <a:solidFill>
                  <a:srgbClr val="000000"/>
                </a:solidFill>
              </a:rPr>
              <a:t> </a:t>
            </a:r>
            <a:r>
              <a:rPr lang="en-US" sz="1400" dirty="0" err="1" smtClean="0">
                <a:solidFill>
                  <a:srgbClr val="000000"/>
                </a:solidFill>
              </a:rPr>
              <a:t>finetuning</a:t>
            </a:r>
            <a:r>
              <a:rPr lang="en-US" sz="1400" dirty="0" smtClean="0">
                <a:solidFill>
                  <a:srgbClr val="000000"/>
                </a:solidFill>
              </a:rPr>
              <a:t> of optimization methods</a:t>
            </a:r>
          </a:p>
          <a:p>
            <a:pPr>
              <a:buFontTx/>
              <a:buChar char="-"/>
            </a:pPr>
            <a:r>
              <a:rPr lang="en-US" sz="1400" dirty="0" smtClean="0">
                <a:solidFill>
                  <a:srgbClr val="000000"/>
                </a:solidFill>
              </a:rPr>
              <a:t> weights initialization techniques</a:t>
            </a:r>
          </a:p>
          <a:p>
            <a:pPr>
              <a:buFontTx/>
              <a:buChar char="-"/>
            </a:pPr>
            <a:r>
              <a:rPr lang="en-US" sz="1400" dirty="0" smtClean="0">
                <a:solidFill>
                  <a:srgbClr val="000000"/>
                </a:solidFill>
              </a:rPr>
              <a:t> improve the architecture of NN and </a:t>
            </a:r>
            <a:r>
              <a:rPr lang="en-US" sz="1400" dirty="0" err="1" smtClean="0">
                <a:solidFill>
                  <a:srgbClr val="000000"/>
                </a:solidFill>
              </a:rPr>
              <a:t>hyperparameters</a:t>
            </a:r>
            <a:r>
              <a:rPr lang="en-US" sz="1400" dirty="0" smtClean="0">
                <a:solidFill>
                  <a:srgbClr val="000000"/>
                </a:solidFill>
              </a:rPr>
              <a:t> tuning</a:t>
            </a:r>
          </a:p>
          <a:p>
            <a:r>
              <a:rPr lang="en-US" sz="1400" dirty="0" smtClean="0">
                <a:solidFill>
                  <a:srgbClr val="000000"/>
                </a:solidFill>
              </a:rPr>
              <a:t>- combinations of methods </a:t>
            </a:r>
            <a:endParaRPr lang="ru-RU" sz="1400" dirty="0">
              <a:solidFill>
                <a:srgbClr val="000000"/>
              </a:solidFill>
            </a:endParaRPr>
          </a:p>
        </p:txBody>
      </p:sp>
    </p:spTree>
    <p:extLst>
      <p:ext uri="{BB962C8B-B14F-4D97-AF65-F5344CB8AC3E}">
        <p14:creationId xmlns="" xmlns:p14="http://schemas.microsoft.com/office/powerpoint/2010/main" val="11202958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a:extLst>
              <a:ext uri="{FF2B5EF4-FFF2-40B4-BE49-F238E27FC236}">
                <a16:creationId xmlns="" xmlns:a16="http://schemas.microsoft.com/office/drawing/2014/main" id="{009141E9-6B55-4C6D-B2BA-FE932F4EEF2A}"/>
              </a:ext>
            </a:extLst>
          </p:cNvPr>
          <p:cNvSpPr/>
          <p:nvPr/>
        </p:nvSpPr>
        <p:spPr>
          <a:xfrm>
            <a:off x="256629" y="142407"/>
            <a:ext cx="6030416" cy="400110"/>
          </a:xfrm>
          <a:prstGeom prst="rect">
            <a:avLst/>
          </a:prstGeom>
        </p:spPr>
        <p:txBody>
          <a:bodyPr wrap="square">
            <a:spAutoFit/>
          </a:bodyPr>
          <a:lstStyle/>
          <a:p>
            <a:r>
              <a:rPr lang="en-US" sz="2000" dirty="0" smtClean="0">
                <a:latin typeface="+mj-lt"/>
                <a:ea typeface="+mj-ea"/>
                <a:cs typeface="+mj-cs"/>
              </a:rPr>
              <a:t>Optimization and</a:t>
            </a:r>
            <a:r>
              <a:rPr lang="ru-RU" sz="2000" dirty="0" smtClean="0">
                <a:latin typeface="+mj-lt"/>
                <a:ea typeface="+mj-ea"/>
                <a:cs typeface="+mj-cs"/>
              </a:rPr>
              <a:t> </a:t>
            </a:r>
            <a:r>
              <a:rPr lang="en-US" sz="2000" dirty="0" smtClean="0">
                <a:latin typeface="+mj-lt"/>
                <a:ea typeface="+mj-ea"/>
                <a:cs typeface="+mj-cs"/>
              </a:rPr>
              <a:t>machine learning</a:t>
            </a:r>
            <a:endParaRPr lang="ru-RU" sz="2000" dirty="0">
              <a:latin typeface="+mj-lt"/>
              <a:ea typeface="+mj-ea"/>
              <a:cs typeface="+mj-cs"/>
            </a:endParaRPr>
          </a:p>
        </p:txBody>
      </p:sp>
      <p:pic>
        <p:nvPicPr>
          <p:cNvPr id="38914" name="Picture 2" descr="Картинки по запросу &quot;loss functions deep learning&quot;"/>
          <p:cNvPicPr>
            <a:picLocks noChangeAspect="1" noChangeArrowheads="1"/>
          </p:cNvPicPr>
          <p:nvPr/>
        </p:nvPicPr>
        <p:blipFill>
          <a:blip r:embed="rId2"/>
          <a:srcRect/>
          <a:stretch>
            <a:fillRect/>
          </a:stretch>
        </p:blipFill>
        <p:spPr bwMode="auto">
          <a:xfrm>
            <a:off x="2245516" y="2380600"/>
            <a:ext cx="2480943" cy="632210"/>
          </a:xfrm>
          <a:prstGeom prst="rect">
            <a:avLst/>
          </a:prstGeom>
          <a:noFill/>
        </p:spPr>
      </p:pic>
      <p:pic>
        <p:nvPicPr>
          <p:cNvPr id="38918" name="Picture 6" descr="https://gombru.github.io/assets/cross_entropy_loss/softmax_CE_pipeline.png"/>
          <p:cNvPicPr>
            <a:picLocks noChangeAspect="1" noChangeArrowheads="1"/>
          </p:cNvPicPr>
          <p:nvPr/>
        </p:nvPicPr>
        <p:blipFill>
          <a:blip r:embed="rId3"/>
          <a:srcRect/>
          <a:stretch>
            <a:fillRect/>
          </a:stretch>
        </p:blipFill>
        <p:spPr bwMode="auto">
          <a:xfrm>
            <a:off x="1587134" y="3696312"/>
            <a:ext cx="5002863" cy="1393266"/>
          </a:xfrm>
          <a:prstGeom prst="rect">
            <a:avLst/>
          </a:prstGeom>
          <a:noFill/>
        </p:spPr>
      </p:pic>
      <p:pic>
        <p:nvPicPr>
          <p:cNvPr id="38916" name="Picture 4" descr="Картинки по запросу &quot;binary cross entropy&quot;"/>
          <p:cNvPicPr>
            <a:picLocks noChangeAspect="1" noChangeArrowheads="1"/>
          </p:cNvPicPr>
          <p:nvPr/>
        </p:nvPicPr>
        <p:blipFill>
          <a:blip r:embed="rId4"/>
          <a:srcRect/>
          <a:stretch>
            <a:fillRect/>
          </a:stretch>
        </p:blipFill>
        <p:spPr bwMode="auto">
          <a:xfrm>
            <a:off x="2125594" y="3012810"/>
            <a:ext cx="4852805" cy="1188775"/>
          </a:xfrm>
          <a:prstGeom prst="rect">
            <a:avLst/>
          </a:prstGeom>
          <a:noFill/>
        </p:spPr>
      </p:pic>
      <p:sp>
        <p:nvSpPr>
          <p:cNvPr id="10" name="Прямоугольник 9"/>
          <p:cNvSpPr/>
          <p:nvPr/>
        </p:nvSpPr>
        <p:spPr>
          <a:xfrm>
            <a:off x="1587134" y="3747005"/>
            <a:ext cx="5263098" cy="64593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12" name="Прямоугольник 11"/>
          <p:cNvSpPr/>
          <p:nvPr/>
        </p:nvSpPr>
        <p:spPr>
          <a:xfrm>
            <a:off x="134911" y="4354009"/>
            <a:ext cx="1858781" cy="6640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13" name="TextBox 12"/>
          <p:cNvSpPr txBox="1"/>
          <p:nvPr/>
        </p:nvSpPr>
        <p:spPr>
          <a:xfrm>
            <a:off x="2350447" y="4115946"/>
            <a:ext cx="5529548" cy="276999"/>
          </a:xfrm>
          <a:prstGeom prst="rect">
            <a:avLst/>
          </a:prstGeom>
          <a:noFill/>
        </p:spPr>
        <p:txBody>
          <a:bodyPr wrap="square" rtlCol="0">
            <a:spAutoFit/>
          </a:bodyPr>
          <a:lstStyle/>
          <a:p>
            <a:r>
              <a:rPr lang="en-US" sz="1200" dirty="0" err="1" smtClean="0"/>
              <a:t>Softmax</a:t>
            </a:r>
            <a:r>
              <a:rPr lang="en-US" sz="1200" dirty="0" smtClean="0"/>
              <a:t>:                            Categorical Cross-Entropy</a:t>
            </a:r>
            <a:endParaRPr lang="ru-RU" sz="1200" dirty="0"/>
          </a:p>
        </p:txBody>
      </p:sp>
      <p:sp>
        <p:nvSpPr>
          <p:cNvPr id="14" name="Прямоугольник 13"/>
          <p:cNvSpPr/>
          <p:nvPr/>
        </p:nvSpPr>
        <p:spPr>
          <a:xfrm>
            <a:off x="3795689" y="3012810"/>
            <a:ext cx="2071401" cy="276999"/>
          </a:xfrm>
          <a:prstGeom prst="rect">
            <a:avLst/>
          </a:prstGeom>
        </p:spPr>
        <p:txBody>
          <a:bodyPr wrap="none">
            <a:spAutoFit/>
          </a:bodyPr>
          <a:lstStyle/>
          <a:p>
            <a:r>
              <a:rPr lang="en-US" sz="1200" dirty="0" smtClean="0"/>
              <a:t>Binary cross-entropy (log-loss)</a:t>
            </a:r>
            <a:endParaRPr lang="ru-RU" sz="1200" dirty="0"/>
          </a:p>
        </p:txBody>
      </p:sp>
      <p:pic>
        <p:nvPicPr>
          <p:cNvPr id="17" name="Рисунок 16" descr="Безымянный.png"/>
          <p:cNvPicPr>
            <a:picLocks noChangeAspect="1"/>
          </p:cNvPicPr>
          <p:nvPr/>
        </p:nvPicPr>
        <p:blipFill>
          <a:blip r:embed="rId5"/>
          <a:stretch>
            <a:fillRect/>
          </a:stretch>
        </p:blipFill>
        <p:spPr>
          <a:xfrm>
            <a:off x="2125594" y="1548095"/>
            <a:ext cx="3653114" cy="440277"/>
          </a:xfrm>
          <a:prstGeom prst="rect">
            <a:avLst/>
          </a:prstGeom>
        </p:spPr>
      </p:pic>
      <p:cxnSp>
        <p:nvCxnSpPr>
          <p:cNvPr id="19" name="Прямая соединительная линия 18"/>
          <p:cNvCxnSpPr/>
          <p:nvPr/>
        </p:nvCxnSpPr>
        <p:spPr>
          <a:xfrm>
            <a:off x="442210" y="2106118"/>
            <a:ext cx="7854846"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sp>
        <p:nvSpPr>
          <p:cNvPr id="6" name="Прямоугольник 5"/>
          <p:cNvSpPr/>
          <p:nvPr/>
        </p:nvSpPr>
        <p:spPr>
          <a:xfrm>
            <a:off x="256628" y="719528"/>
            <a:ext cx="7530762" cy="4001095"/>
          </a:xfrm>
          <a:prstGeom prst="rect">
            <a:avLst/>
          </a:prstGeom>
        </p:spPr>
        <p:txBody>
          <a:bodyPr wrap="square">
            <a:spAutoFit/>
          </a:bodyPr>
          <a:lstStyle/>
          <a:p>
            <a:pPr algn="just"/>
            <a:r>
              <a:rPr lang="en-US" sz="1200" b="1" dirty="0" smtClean="0"/>
              <a:t>Optimization task: </a:t>
            </a:r>
          </a:p>
          <a:p>
            <a:pPr algn="just"/>
            <a:r>
              <a:rPr lang="en-US" sz="1200" dirty="0" err="1" smtClean="0"/>
              <a:t>ﬁnding</a:t>
            </a:r>
            <a:r>
              <a:rPr lang="en-US" sz="1200" dirty="0" smtClean="0"/>
              <a:t> the parameters </a:t>
            </a:r>
            <a:r>
              <a:rPr lang="en-US" sz="1200" b="1" dirty="0" smtClean="0"/>
              <a:t>θ</a:t>
            </a:r>
            <a:r>
              <a:rPr lang="en-US" sz="1200" dirty="0" smtClean="0"/>
              <a:t> of a model that </a:t>
            </a:r>
            <a:r>
              <a:rPr lang="en-US" sz="1200" dirty="0" err="1" smtClean="0"/>
              <a:t>signiﬁcantly</a:t>
            </a:r>
            <a:r>
              <a:rPr lang="en-US" sz="1200" dirty="0" smtClean="0"/>
              <a:t> reduce a cost function </a:t>
            </a:r>
            <a:r>
              <a:rPr lang="en-US" sz="1200" b="1" dirty="0" smtClean="0"/>
              <a:t>J(θ)</a:t>
            </a:r>
            <a:r>
              <a:rPr lang="en-US" sz="1200" dirty="0" smtClean="0"/>
              <a:t>, which typically includes a performance measure evaluated on the entire training set as well as additional regularization terms.</a:t>
            </a:r>
          </a:p>
          <a:p>
            <a:pPr algn="just">
              <a:buFontTx/>
              <a:buChar char="-"/>
            </a:pPr>
            <a:endParaRPr lang="en-US" sz="1200" b="1" dirty="0" smtClean="0"/>
          </a:p>
          <a:p>
            <a:pPr algn="just">
              <a:buFontTx/>
              <a:buChar char="-"/>
            </a:pPr>
            <a:endParaRPr lang="en-US" sz="1200" b="1" dirty="0" smtClean="0"/>
          </a:p>
          <a:p>
            <a:pPr algn="just">
              <a:buFontTx/>
              <a:buChar char="-"/>
            </a:pPr>
            <a:r>
              <a:rPr lang="en-US" sz="1200" b="1" dirty="0" smtClean="0"/>
              <a:t> </a:t>
            </a:r>
            <a:r>
              <a:rPr lang="en-US" sz="1200" b="1" i="1" dirty="0" smtClean="0"/>
              <a:t>J(θ)</a:t>
            </a:r>
            <a:r>
              <a:rPr lang="en-US" sz="1200" i="1" dirty="0" smtClean="0"/>
              <a:t> </a:t>
            </a:r>
            <a:r>
              <a:rPr lang="en-US" sz="1200" dirty="0" smtClean="0"/>
              <a:t>– function to optimize </a:t>
            </a:r>
          </a:p>
          <a:p>
            <a:pPr algn="just">
              <a:buFontTx/>
              <a:buChar char="-"/>
            </a:pPr>
            <a:endParaRPr lang="en-US" sz="1400" b="1" dirty="0" smtClean="0"/>
          </a:p>
          <a:p>
            <a:pPr algn="just">
              <a:buFontTx/>
              <a:buChar char="-"/>
            </a:pPr>
            <a:endParaRPr lang="en-US" sz="1400" b="1" dirty="0" smtClean="0"/>
          </a:p>
          <a:p>
            <a:pPr algn="just">
              <a:buFontTx/>
              <a:buChar char="-"/>
            </a:pPr>
            <a:endParaRPr lang="en-US" sz="1400" b="1" dirty="0" smtClean="0"/>
          </a:p>
          <a:p>
            <a:pPr algn="just">
              <a:buFontTx/>
              <a:buChar char="-"/>
            </a:pPr>
            <a:r>
              <a:rPr lang="en-US" sz="1400" b="1" dirty="0" smtClean="0"/>
              <a:t> Regression:  </a:t>
            </a:r>
          </a:p>
          <a:p>
            <a:pPr algn="just">
              <a:buFontTx/>
              <a:buChar char="-"/>
            </a:pPr>
            <a:endParaRPr lang="en-US" sz="1400" b="1" dirty="0" smtClean="0"/>
          </a:p>
          <a:p>
            <a:pPr algn="just">
              <a:buFontTx/>
              <a:buChar char="-"/>
            </a:pPr>
            <a:endParaRPr lang="en-US" sz="1400" b="1" dirty="0" smtClean="0"/>
          </a:p>
          <a:p>
            <a:pPr algn="just">
              <a:buFontTx/>
              <a:buChar char="-"/>
            </a:pPr>
            <a:endParaRPr lang="en-US" sz="1400" b="1" dirty="0" smtClean="0"/>
          </a:p>
          <a:p>
            <a:pPr algn="just">
              <a:buFontTx/>
              <a:buChar char="-"/>
            </a:pPr>
            <a:r>
              <a:rPr lang="en-US" sz="1400" b="1" dirty="0" smtClean="0"/>
              <a:t> Binary classification:</a:t>
            </a:r>
          </a:p>
          <a:p>
            <a:pPr algn="just">
              <a:buFontTx/>
              <a:buChar char="-"/>
            </a:pPr>
            <a:endParaRPr lang="en-US" sz="1400" b="1" dirty="0" smtClean="0"/>
          </a:p>
          <a:p>
            <a:pPr algn="just">
              <a:buFontTx/>
              <a:buChar char="-"/>
            </a:pPr>
            <a:endParaRPr lang="en-US" sz="1400" b="1" dirty="0" smtClean="0"/>
          </a:p>
          <a:p>
            <a:pPr algn="just">
              <a:buFontTx/>
              <a:buChar char="-"/>
            </a:pPr>
            <a:endParaRPr lang="en-US" sz="1400" b="1" dirty="0" smtClean="0"/>
          </a:p>
          <a:p>
            <a:pPr algn="just">
              <a:buFontTx/>
              <a:buChar char="-"/>
            </a:pPr>
            <a:endParaRPr lang="en-US" sz="1400" b="1" dirty="0" smtClean="0"/>
          </a:p>
          <a:p>
            <a:pPr algn="just">
              <a:buFontTx/>
              <a:buChar char="-"/>
            </a:pPr>
            <a:r>
              <a:rPr lang="en-US" sz="1400" b="1" dirty="0" smtClean="0"/>
              <a:t> </a:t>
            </a:r>
            <a:r>
              <a:rPr lang="en-US" sz="1400" b="1" dirty="0" err="1" smtClean="0"/>
              <a:t>Multiclassification</a:t>
            </a:r>
            <a:r>
              <a:rPr lang="en-US" sz="1400" b="1" dirty="0" smtClean="0"/>
              <a:t>:</a:t>
            </a:r>
            <a:endParaRPr lang="en-US" sz="1400" dirty="0"/>
          </a:p>
        </p:txBody>
      </p:sp>
      <p:sp>
        <p:nvSpPr>
          <p:cNvPr id="21" name="TextBox 20"/>
          <p:cNvSpPr txBox="1"/>
          <p:nvPr/>
        </p:nvSpPr>
        <p:spPr>
          <a:xfrm>
            <a:off x="7128300" y="2638619"/>
            <a:ext cx="1888283" cy="1323439"/>
          </a:xfrm>
          <a:prstGeom prst="rect">
            <a:avLst/>
          </a:prstGeom>
          <a:noFill/>
        </p:spPr>
        <p:txBody>
          <a:bodyPr wrap="square" rtlCol="0">
            <a:spAutoFit/>
          </a:bodyPr>
          <a:lstStyle/>
          <a:p>
            <a:pPr algn="ctr"/>
            <a:r>
              <a:rPr lang="en-US" sz="1600" dirty="0" smtClean="0">
                <a:solidFill>
                  <a:srgbClr val="FF0000"/>
                </a:solidFill>
              </a:rPr>
              <a:t>Choosing the appropriate loss-function will highly affect the result of the training process</a:t>
            </a:r>
            <a:endParaRPr lang="ru-RU" sz="1600" dirty="0">
              <a:solidFill>
                <a:srgbClr val="FF0000"/>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36"/>
          <p:cNvSpPr/>
          <p:nvPr/>
        </p:nvSpPr>
        <p:spPr>
          <a:xfrm>
            <a:off x="134911" y="4354009"/>
            <a:ext cx="1858781" cy="6640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 xmlns:a16="http://schemas.microsoft.com/office/drawing/2014/main" id="{FBC4EBAC-6158-489C-9AE8-275EEDF8E52D}"/>
              </a:ext>
            </a:extLst>
          </p:cNvPr>
          <p:cNvSpPr>
            <a:spLocks noGrp="1"/>
          </p:cNvSpPr>
          <p:nvPr>
            <p:ph type="title"/>
          </p:nvPr>
        </p:nvSpPr>
        <p:spPr>
          <a:xfrm>
            <a:off x="265635" y="162092"/>
            <a:ext cx="8560318" cy="457874"/>
          </a:xfrm>
        </p:spPr>
        <p:txBody>
          <a:bodyPr/>
          <a:lstStyle/>
          <a:p>
            <a:r>
              <a:rPr lang="en-US" sz="2000" b="0" dirty="0" smtClean="0">
                <a:ea typeface="+mj-lt"/>
                <a:cs typeface="+mj-lt"/>
              </a:rPr>
              <a:t>Practical formulation of numerical optimization</a:t>
            </a:r>
            <a:endParaRPr lang="ru-RU" sz="2000" b="0" dirty="0">
              <a:ea typeface="+mj-lt"/>
              <a:cs typeface="+mj-lt"/>
            </a:endParaRPr>
          </a:p>
        </p:txBody>
      </p:sp>
      <p:sp>
        <p:nvSpPr>
          <p:cNvPr id="3" name="TextBox 2">
            <a:extLst>
              <a:ext uri="{FF2B5EF4-FFF2-40B4-BE49-F238E27FC236}">
                <a16:creationId xmlns="" xmlns:a16="http://schemas.microsoft.com/office/drawing/2014/main" id="{F1C0DFD9-12A3-49D2-9500-81F764D2073F}"/>
              </a:ext>
            </a:extLst>
          </p:cNvPr>
          <p:cNvSpPr txBox="1"/>
          <p:nvPr/>
        </p:nvSpPr>
        <p:spPr>
          <a:xfrm>
            <a:off x="228473" y="670748"/>
            <a:ext cx="6541485" cy="3970318"/>
          </a:xfrm>
          <a:prstGeom prst="rect">
            <a:avLst/>
          </a:prstGeom>
          <a:noFill/>
        </p:spPr>
        <p:txBody>
          <a:bodyPr wrap="square" lIns="0" rIns="0" rtlCol="0">
            <a:spAutoFit/>
          </a:bodyPr>
          <a:lstStyle/>
          <a:p>
            <a:r>
              <a:rPr lang="en-US" sz="1200" dirty="0" smtClean="0"/>
              <a:t>Setting the </a:t>
            </a:r>
            <a:r>
              <a:rPr lang="en-US" sz="1200" b="1" dirty="0" smtClean="0"/>
              <a:t>objective function </a:t>
            </a:r>
            <a:r>
              <a:rPr lang="en-US" sz="1200" dirty="0" smtClean="0"/>
              <a:t>= clarifying the properties of the objective function (</a:t>
            </a:r>
            <a:r>
              <a:rPr lang="en-US" sz="1200" dirty="0" err="1" smtClean="0"/>
              <a:t>unimodality</a:t>
            </a:r>
            <a:r>
              <a:rPr lang="en-US" sz="1200" dirty="0" smtClean="0"/>
              <a:t>, convexity, differentiability, etc.) </a:t>
            </a:r>
          </a:p>
          <a:p>
            <a:r>
              <a:rPr lang="en-US" sz="1200" dirty="0" smtClean="0"/>
              <a:t>- Most of the target functions from real problems do not have properties that facilitate their optimization </a:t>
            </a:r>
          </a:p>
          <a:p>
            <a:endParaRPr lang="ru-RU" sz="1200" dirty="0" smtClean="0"/>
          </a:p>
          <a:p>
            <a:endParaRPr lang="en-US" sz="1200" dirty="0" smtClean="0"/>
          </a:p>
          <a:p>
            <a:r>
              <a:rPr lang="en-US" sz="1200" b="1" dirty="0" smtClean="0"/>
              <a:t>Setting  constraints </a:t>
            </a:r>
            <a:endParaRPr lang="ru-RU" sz="1200" b="1" dirty="0" smtClean="0"/>
          </a:p>
          <a:p>
            <a:r>
              <a:rPr lang="en-US" sz="1200" dirty="0" smtClean="0"/>
              <a:t>* In most real-life problems, they tend to go to unconstrained optimization (for example, by introducing penalty functions) </a:t>
            </a:r>
          </a:p>
          <a:p>
            <a:endParaRPr lang="ru-RU" sz="1200" dirty="0" smtClean="0"/>
          </a:p>
          <a:p>
            <a:r>
              <a:rPr lang="en-US" sz="1200" b="1" dirty="0" smtClean="0"/>
              <a:t>Dimension of the problem </a:t>
            </a:r>
            <a:r>
              <a:rPr lang="en-US" sz="1200" dirty="0" smtClean="0"/>
              <a:t>(it makes sense to reduce it) </a:t>
            </a:r>
            <a:endParaRPr lang="ru-RU" sz="1200" dirty="0" smtClean="0"/>
          </a:p>
          <a:p>
            <a:r>
              <a:rPr lang="en-US" sz="1200" dirty="0" smtClean="0"/>
              <a:t>* Most real problems have a high dimension (in the general case, the complexity of optimization grows exponentially with increasing dimension), but not all measurements are equally useful, so you can exclude insignificant</a:t>
            </a:r>
          </a:p>
          <a:p>
            <a:endParaRPr lang="en-US" sz="1200" dirty="0" smtClean="0"/>
          </a:p>
          <a:p>
            <a:r>
              <a:rPr lang="en-US" sz="1200" dirty="0" smtClean="0"/>
              <a:t> Ultimate goal: getting a </a:t>
            </a:r>
            <a:r>
              <a:rPr lang="en-US" sz="1200" b="1" dirty="0" smtClean="0"/>
              <a:t>global or local minimum</a:t>
            </a:r>
            <a:r>
              <a:rPr lang="en-US" sz="1200" dirty="0" smtClean="0"/>
              <a:t>? </a:t>
            </a:r>
            <a:endParaRPr lang="ru-RU" sz="1200" dirty="0" smtClean="0"/>
          </a:p>
          <a:p>
            <a:r>
              <a:rPr lang="en-US" sz="1200" dirty="0" smtClean="0"/>
              <a:t>* In most real problems, it is enough to find a local minimum if it satisfies some criterion (for example, the economic efficiency of the solution) </a:t>
            </a:r>
          </a:p>
          <a:p>
            <a:endParaRPr lang="en-US" sz="1200" dirty="0" smtClean="0"/>
          </a:p>
          <a:p>
            <a:r>
              <a:rPr lang="en-US" sz="1200" b="1" dirty="0" smtClean="0"/>
              <a:t>Available resources </a:t>
            </a:r>
            <a:r>
              <a:rPr lang="en-US" sz="1200" dirty="0" smtClean="0"/>
              <a:t>(comp power / real time of task execution) </a:t>
            </a:r>
            <a:endParaRPr lang="ru-RU" sz="1200" dirty="0" smtClean="0"/>
          </a:p>
          <a:p>
            <a:r>
              <a:rPr lang="en-US" sz="1200" dirty="0" smtClean="0"/>
              <a:t>* Because in most cases local optimization is performed, then the actual dilemma is of the available number of tests and the desired proximity to the global optimum </a:t>
            </a:r>
            <a:endParaRPr lang="en-US" sz="1200" dirty="0"/>
          </a:p>
        </p:txBody>
      </p:sp>
      <mc:AlternateContent xmlns:mc="http://schemas.openxmlformats.org/markup-compatibility/2006">
        <mc:Choice xmlns="" xmlns:a14="http://schemas.microsoft.com/office/drawing/2010/main" Requires="a14">
          <p:sp>
            <p:nvSpPr>
              <p:cNvPr id="5" name="TextBox 4">
                <a:extLst>
                  <a:ext uri="{FF2B5EF4-FFF2-40B4-BE49-F238E27FC236}">
                    <a16:creationId xmlns:a16="http://schemas.microsoft.com/office/drawing/2014/main" id="{AC73CE84-0D36-46FC-9021-05ABC66C09CB}"/>
                  </a:ext>
                </a:extLst>
              </p:cNvPr>
              <p:cNvSpPr txBox="1"/>
              <p:nvPr/>
            </p:nvSpPr>
            <p:spPr>
              <a:xfrm>
                <a:off x="6400513" y="1205237"/>
                <a:ext cx="2664296" cy="293414"/>
              </a:xfrm>
              <a:prstGeom prst="rect">
                <a:avLst/>
              </a:prstGeom>
              <a:noFill/>
            </p:spPr>
            <p:txBody>
              <a:bodyPr wrap="square" lIns="0" tIns="0" rIns="0" bIns="0" rtlCol="0">
                <a:spAutoFit/>
              </a:bodyPr>
              <a:lstStyle/>
              <a:p>
                <a:pPr>
                  <a:spcBef>
                    <a:spcPts val="600"/>
                  </a:spcBef>
                </a:pPr>
                <a14:m>
                  <m:oMathPara xmlns:m="http://schemas.openxmlformats.org/officeDocument/2006/math">
                    <m:oMathParaPr>
                      <m:jc m:val="centerGroup"/>
                    </m:oMathParaPr>
                    <m:oMath xmlns:m="http://schemas.openxmlformats.org/officeDocument/2006/math">
                      <m:func>
                        <m:funcPr>
                          <m:ctrlPr>
                            <a:rPr lang="en-US" sz="1400" b="1" i="1">
                              <a:latin typeface="Cambria Math" panose="02040503050406030204" pitchFamily="18" charset="0"/>
                            </a:rPr>
                          </m:ctrlPr>
                        </m:funcPr>
                        <m:fName>
                          <m:limLow>
                            <m:limLowPr>
                              <m:ctrlPr>
                                <a:rPr lang="en-US" sz="1400" b="1" i="1">
                                  <a:latin typeface="Cambria Math" panose="02040503050406030204" pitchFamily="18" charset="0"/>
                                </a:rPr>
                              </m:ctrlPr>
                            </m:limLowPr>
                            <m:e>
                              <m:r>
                                <a:rPr lang="en-US" sz="1400" b="1">
                                  <a:latin typeface="Cambria Math" panose="02040503050406030204" pitchFamily="18" charset="0"/>
                                </a:rPr>
                                <m:t>𝐦𝐢𝐧</m:t>
                              </m:r>
                            </m:e>
                            <m:lim>
                              <m:r>
                                <a:rPr lang="en-US" sz="1400" b="1" i="1">
                                  <a:latin typeface="Cambria Math" panose="02040503050406030204" pitchFamily="18" charset="0"/>
                                </a:rPr>
                                <m:t>𝑿</m:t>
                              </m:r>
                              <m:r>
                                <a:rPr lang="en-US" sz="1400" b="1" i="1">
                                  <a:latin typeface="Cambria Math" panose="02040503050406030204" pitchFamily="18" charset="0"/>
                                  <a:ea typeface="Cambria Math" panose="02040503050406030204" pitchFamily="18" charset="0"/>
                                </a:rPr>
                                <m:t>∈</m:t>
                              </m:r>
                              <m:r>
                                <a:rPr lang="en-US" sz="1400" b="1" i="1">
                                  <a:latin typeface="Cambria Math" panose="02040503050406030204" pitchFamily="18" charset="0"/>
                                  <a:ea typeface="Cambria Math" panose="02040503050406030204" pitchFamily="18" charset="0"/>
                                </a:rPr>
                                <m:t>𝑫</m:t>
                              </m:r>
                              <m:r>
                                <a:rPr lang="en-US" sz="1400" b="1" i="1">
                                  <a:latin typeface="Cambria Math" panose="02040503050406030204" pitchFamily="18" charset="0"/>
                                  <a:ea typeface="Cambria Math" panose="02040503050406030204" pitchFamily="18" charset="0"/>
                                </a:rPr>
                                <m:t>⊂</m:t>
                              </m:r>
                              <m:sSup>
                                <m:sSupPr>
                                  <m:ctrlPr>
                                    <a:rPr lang="en-US" sz="1400" b="1" i="1">
                                      <a:latin typeface="Cambria Math" panose="02040503050406030204" pitchFamily="18" charset="0"/>
                                      <a:ea typeface="Cambria Math" panose="02040503050406030204" pitchFamily="18" charset="0"/>
                                    </a:rPr>
                                  </m:ctrlPr>
                                </m:sSupPr>
                                <m:e>
                                  <m:r>
                                    <a:rPr lang="en-US" sz="1400" b="1" i="1">
                                      <a:latin typeface="Cambria Math" panose="02040503050406030204" pitchFamily="18" charset="0"/>
                                      <a:ea typeface="Cambria Math" panose="02040503050406030204" pitchFamily="18" charset="0"/>
                                    </a:rPr>
                                    <m:t>𝑹</m:t>
                                  </m:r>
                                </m:e>
                                <m:sup>
                                  <m:r>
                                    <a:rPr lang="en-US" sz="1400" b="1" i="1">
                                      <a:latin typeface="Cambria Math" panose="02040503050406030204" pitchFamily="18" charset="0"/>
                                      <a:ea typeface="Cambria Math" panose="02040503050406030204" pitchFamily="18" charset="0"/>
                                    </a:rPr>
                                    <m:t>𝑵</m:t>
                                  </m:r>
                                </m:sup>
                              </m:sSup>
                            </m:lim>
                          </m:limLow>
                        </m:fName>
                        <m:e>
                          <m:r>
                            <a:rPr lang="en-US" sz="1400" b="1" i="1">
                              <a:latin typeface="Cambria Math" panose="02040503050406030204" pitchFamily="18" charset="0"/>
                            </a:rPr>
                            <m:t>𝒇</m:t>
                          </m:r>
                          <m:d>
                            <m:dPr>
                              <m:ctrlPr>
                                <a:rPr lang="en-US" sz="1400" b="1" i="1">
                                  <a:latin typeface="Cambria Math" panose="02040503050406030204" pitchFamily="18" charset="0"/>
                                </a:rPr>
                              </m:ctrlPr>
                            </m:dPr>
                            <m:e>
                              <m:r>
                                <a:rPr lang="en-US" sz="1400" b="1" i="1">
                                  <a:latin typeface="Cambria Math" panose="02040503050406030204" pitchFamily="18" charset="0"/>
                                </a:rPr>
                                <m:t>𝑿</m:t>
                              </m:r>
                            </m:e>
                          </m:d>
                          <m:r>
                            <a:rPr lang="en-US" sz="1400" b="1" i="1">
                              <a:latin typeface="Cambria Math" panose="02040503050406030204" pitchFamily="18" charset="0"/>
                            </a:rPr>
                            <m:t>=</m:t>
                          </m:r>
                          <m:r>
                            <a:rPr lang="en-US" sz="1400" b="1" i="1">
                              <a:latin typeface="Cambria Math" panose="02040503050406030204" pitchFamily="18" charset="0"/>
                            </a:rPr>
                            <m:t>𝒇</m:t>
                          </m:r>
                          <m:r>
                            <a:rPr lang="en-US" sz="1400" b="1" i="1">
                              <a:latin typeface="Cambria Math" panose="02040503050406030204" pitchFamily="18" charset="0"/>
                            </a:rPr>
                            <m:t>(</m:t>
                          </m:r>
                          <m:sSup>
                            <m:sSupPr>
                              <m:ctrlPr>
                                <a:rPr lang="en-US" sz="1400" b="1" i="1">
                                  <a:latin typeface="Cambria Math" panose="02040503050406030204" pitchFamily="18" charset="0"/>
                                </a:rPr>
                              </m:ctrlPr>
                            </m:sSupPr>
                            <m:e>
                              <m:r>
                                <a:rPr lang="en-US" sz="1400" b="1" i="1">
                                  <a:latin typeface="Cambria Math" panose="02040503050406030204" pitchFamily="18" charset="0"/>
                                </a:rPr>
                                <m:t>𝑿</m:t>
                              </m:r>
                            </m:e>
                            <m:sup>
                              <m:r>
                                <a:rPr lang="en-US" sz="1400" b="1" i="1">
                                  <a:latin typeface="Cambria Math" panose="02040503050406030204" pitchFamily="18" charset="0"/>
                                </a:rPr>
                                <m:t>∗</m:t>
                              </m:r>
                            </m:sup>
                          </m:sSup>
                          <m:r>
                            <a:rPr lang="en-US" sz="1400" b="1" i="1">
                              <a:latin typeface="Cambria Math" panose="02040503050406030204" pitchFamily="18" charset="0"/>
                            </a:rPr>
                            <m:t>)</m:t>
                          </m:r>
                        </m:e>
                      </m:func>
                    </m:oMath>
                  </m:oMathPara>
                </a14:m>
                <a:endParaRPr lang="ru-RU" sz="1400" b="1"/>
              </a:p>
            </p:txBody>
          </p:sp>
        </mc:Choice>
        <mc:Fallback>
          <p:sp>
            <p:nvSpPr>
              <p:cNvPr id="5" name="TextBox 4">
                <a:extLst>
                  <a:ext uri="{FF2B5EF4-FFF2-40B4-BE49-F238E27FC236}">
                    <a16:creationId xmlns:a14="http://schemas.microsoft.com/office/drawing/2010/main" xmlns="" xmlns:a16="http://schemas.microsoft.com/office/drawing/2014/main" id="{AC73CE84-0D36-46FC-9021-05ABC66C09CB}"/>
                  </a:ext>
                </a:extLst>
              </p:cNvPr>
              <p:cNvSpPr txBox="1">
                <a:spLocks noRot="1" noChangeAspect="1" noMove="1" noResize="1" noEditPoints="1" noAdjustHandles="1" noChangeArrowheads="1" noChangeShapeType="1" noTextEdit="1"/>
              </p:cNvSpPr>
              <p:nvPr/>
            </p:nvSpPr>
            <p:spPr>
              <a:xfrm>
                <a:off x="6400513" y="1205237"/>
                <a:ext cx="2664296" cy="293414"/>
              </a:xfrm>
              <a:prstGeom prst="rect">
                <a:avLst/>
              </a:prstGeom>
              <a:blipFill>
                <a:blip r:embed="rId2"/>
                <a:stretch>
                  <a:fillRect b="-14583"/>
                </a:stretch>
              </a:blipFill>
            </p:spPr>
            <p:txBody>
              <a:bodyPr/>
              <a:lstStyle/>
              <a:p>
                <a:r>
                  <a:rPr lang="ru-RU">
                    <a:noFill/>
                  </a:rPr>
                  <a:t> </a:t>
                </a:r>
              </a:p>
            </p:txBody>
          </p:sp>
        </mc:Fallback>
      </mc:AlternateContent>
      <mc:AlternateContent xmlns:mc="http://schemas.openxmlformats.org/markup-compatibility/2006">
        <mc:Choice xmlns="" xmlns:a14="http://schemas.microsoft.com/office/drawing/2010/main" Requires="a14">
          <p:sp>
            <p:nvSpPr>
              <p:cNvPr id="7" name="TextBox 6">
                <a:extLst>
                  <a:ext uri="{FF2B5EF4-FFF2-40B4-BE49-F238E27FC236}">
                    <a16:creationId xmlns:a16="http://schemas.microsoft.com/office/drawing/2014/main" id="{EE1F0BE3-3E1E-4EE6-A99B-D0B0D03498CD}"/>
                  </a:ext>
                </a:extLst>
              </p:cNvPr>
              <p:cNvSpPr txBox="1"/>
              <p:nvPr/>
            </p:nvSpPr>
            <p:spPr>
              <a:xfrm>
                <a:off x="6593424" y="2085667"/>
                <a:ext cx="2664296" cy="215444"/>
              </a:xfrm>
              <a:prstGeom prst="rect">
                <a:avLst/>
              </a:prstGeom>
              <a:noFill/>
            </p:spPr>
            <p:txBody>
              <a:bodyPr wrap="square" lIns="0" tIns="0" rIns="0" bIns="0" rtlCol="0">
                <a:spAutoFit/>
              </a:bodyPr>
              <a:lstStyle/>
              <a:p>
                <a:pPr>
                  <a:spcBef>
                    <a:spcPts val="600"/>
                  </a:spcBef>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𝑫</m:t>
                      </m:r>
                      <m:r>
                        <a:rPr lang="en-US" sz="1400" b="1" i="1" smtClean="0">
                          <a:latin typeface="Cambria Math" panose="02040503050406030204" pitchFamily="18" charset="0"/>
                        </a:rPr>
                        <m:t>=</m:t>
                      </m:r>
                      <m:d>
                        <m:dPr>
                          <m:begChr m:val="{"/>
                          <m:endChr m:val="|"/>
                          <m:ctrlPr>
                            <a:rPr lang="en-US" sz="1400" b="1" i="1" smtClean="0">
                              <a:latin typeface="Cambria Math" panose="02040503050406030204" pitchFamily="18" charset="0"/>
                            </a:rPr>
                          </m:ctrlPr>
                        </m:dPr>
                        <m:e>
                          <m:r>
                            <a:rPr lang="en-US" sz="1400" b="1" i="1" smtClean="0">
                              <a:latin typeface="Cambria Math" panose="02040503050406030204" pitchFamily="18" charset="0"/>
                            </a:rPr>
                            <m:t>𝑿</m:t>
                          </m:r>
                        </m:e>
                      </m:d>
                      <m:r>
                        <a:rPr lang="en-US" sz="1400" b="1" i="1" smtClean="0">
                          <a:latin typeface="Cambria Math" panose="02040503050406030204" pitchFamily="18" charset="0"/>
                        </a:rPr>
                        <m:t>𝑯</m:t>
                      </m:r>
                      <m:d>
                        <m:dPr>
                          <m:ctrlPr>
                            <a:rPr lang="en-US" sz="1400" b="1" i="1" smtClean="0">
                              <a:latin typeface="Cambria Math" panose="02040503050406030204" pitchFamily="18" charset="0"/>
                            </a:rPr>
                          </m:ctrlPr>
                        </m:dPr>
                        <m:e>
                          <m:r>
                            <a:rPr lang="en-US" sz="1400" b="1" i="1" smtClean="0">
                              <a:latin typeface="Cambria Math" panose="02040503050406030204" pitchFamily="18" charset="0"/>
                            </a:rPr>
                            <m:t>𝑿</m:t>
                          </m:r>
                        </m:e>
                      </m:d>
                      <m:r>
                        <a:rPr lang="en-US" sz="1400" b="1" i="1" smtClean="0">
                          <a:latin typeface="Cambria Math" panose="02040503050406030204" pitchFamily="18" charset="0"/>
                        </a:rPr>
                        <m:t>=</m:t>
                      </m:r>
                      <m:r>
                        <a:rPr lang="en-US" sz="1400" b="1" i="1" smtClean="0">
                          <a:latin typeface="Cambria Math" panose="02040503050406030204" pitchFamily="18" charset="0"/>
                        </a:rPr>
                        <m:t>𝟎</m:t>
                      </m:r>
                      <m:r>
                        <a:rPr lang="en-US" sz="1400" b="1" i="1" smtClean="0">
                          <a:latin typeface="Cambria Math" panose="02040503050406030204" pitchFamily="18" charset="0"/>
                        </a:rPr>
                        <m:t>, </m:t>
                      </m:r>
                      <m:r>
                        <a:rPr lang="en-US" sz="1400" b="1" i="1" smtClean="0">
                          <a:latin typeface="Cambria Math" panose="02040503050406030204" pitchFamily="18" charset="0"/>
                        </a:rPr>
                        <m:t>𝑮</m:t>
                      </m:r>
                      <m:r>
                        <a:rPr lang="en-US" sz="1400" b="1" i="1" smtClean="0">
                          <a:latin typeface="Cambria Math" panose="02040503050406030204" pitchFamily="18" charset="0"/>
                        </a:rPr>
                        <m:t>(</m:t>
                      </m:r>
                      <m:r>
                        <a:rPr lang="en-US" sz="1400" b="1" i="1" smtClean="0">
                          <a:latin typeface="Cambria Math" panose="02040503050406030204" pitchFamily="18" charset="0"/>
                        </a:rPr>
                        <m:t>𝑿</m:t>
                      </m:r>
                      <m:r>
                        <a:rPr lang="en-US" sz="1400" b="1" i="1" smtClean="0">
                          <a:latin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𝟎</m:t>
                      </m:r>
                      <m:r>
                        <a:rPr lang="en-US" sz="1400" b="1" i="1" smtClean="0">
                          <a:latin typeface="Cambria Math" panose="02040503050406030204" pitchFamily="18" charset="0"/>
                        </a:rPr>
                        <m:t>}</m:t>
                      </m:r>
                    </m:oMath>
                  </m:oMathPara>
                </a14:m>
                <a:endParaRPr lang="ru-RU" sz="1400" b="1"/>
              </a:p>
            </p:txBody>
          </p:sp>
        </mc:Choice>
        <mc:Fallback>
          <p:sp>
            <p:nvSpPr>
              <p:cNvPr id="7" name="TextBox 6">
                <a:extLst>
                  <a:ext uri="{FF2B5EF4-FFF2-40B4-BE49-F238E27FC236}">
                    <a16:creationId xmlns:a14="http://schemas.microsoft.com/office/drawing/2010/main" xmlns="" xmlns:a16="http://schemas.microsoft.com/office/drawing/2014/main" id="{EE1F0BE3-3E1E-4EE6-A99B-D0B0D03498CD}"/>
                  </a:ext>
                </a:extLst>
              </p:cNvPr>
              <p:cNvSpPr txBox="1">
                <a:spLocks noRot="1" noChangeAspect="1" noMove="1" noResize="1" noEditPoints="1" noAdjustHandles="1" noChangeArrowheads="1" noChangeShapeType="1" noTextEdit="1"/>
              </p:cNvSpPr>
              <p:nvPr/>
            </p:nvSpPr>
            <p:spPr>
              <a:xfrm>
                <a:off x="6593424" y="2085667"/>
                <a:ext cx="2664296" cy="215444"/>
              </a:xfrm>
              <a:prstGeom prst="rect">
                <a:avLst/>
              </a:prstGeom>
              <a:blipFill>
                <a:blip r:embed="rId3"/>
                <a:stretch>
                  <a:fillRect b="-37143"/>
                </a:stretch>
              </a:blipFill>
            </p:spPr>
            <p:txBody>
              <a:bodyPr/>
              <a:lstStyle/>
              <a:p>
                <a:r>
                  <a:rPr lang="ru-RU">
                    <a:noFill/>
                  </a:rPr>
                  <a:t> </a:t>
                </a:r>
              </a:p>
            </p:txBody>
          </p:sp>
        </mc:Fallback>
      </mc:AlternateContent>
      <mc:AlternateContent xmlns:mc="http://schemas.openxmlformats.org/markup-compatibility/2006">
        <mc:Choice xmlns="" xmlns:a14="http://schemas.microsoft.com/office/drawing/2010/main" Requires="a14">
          <p:sp>
            <p:nvSpPr>
              <p:cNvPr id="8" name="TextBox 7">
                <a:extLst>
                  <a:ext uri="{FF2B5EF4-FFF2-40B4-BE49-F238E27FC236}">
                    <a16:creationId xmlns:a16="http://schemas.microsoft.com/office/drawing/2014/main" id="{95E9D149-C597-4603-A0E3-18B9AAC799EF}"/>
                  </a:ext>
                </a:extLst>
              </p:cNvPr>
              <p:cNvSpPr txBox="1"/>
              <p:nvPr/>
            </p:nvSpPr>
            <p:spPr>
              <a:xfrm>
                <a:off x="6602159" y="3041852"/>
                <a:ext cx="2664296" cy="215444"/>
              </a:xfrm>
              <a:prstGeom prst="rect">
                <a:avLst/>
              </a:prstGeom>
              <a:noFill/>
            </p:spPr>
            <p:txBody>
              <a:bodyPr wrap="square" lIns="0" tIns="0" rIns="0" bIns="0" rtlCol="0">
                <a:spAutoFit/>
              </a:bodyPr>
              <a:lstStyle/>
              <a:p>
                <a:pPr>
                  <a:spcBef>
                    <a:spcPts val="600"/>
                  </a:spcBef>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𝑽</m:t>
                          </m:r>
                        </m:e>
                        <m:sub>
                          <m:r>
                            <a:rPr lang="en-US" sz="1400" b="1" i="1" smtClean="0">
                              <a:latin typeface="Cambria Math" panose="02040503050406030204" pitchFamily="18" charset="0"/>
                            </a:rPr>
                            <m:t>𝒊</m:t>
                          </m:r>
                        </m:sub>
                      </m:sSub>
                      <m:r>
                        <a:rPr lang="en-US" sz="1400" b="1" i="1" smtClean="0">
                          <a:latin typeface="Cambria Math" panose="02040503050406030204" pitchFamily="18" charset="0"/>
                        </a:rPr>
                        <m:t>=</m:t>
                      </m:r>
                      <m:r>
                        <a:rPr lang="en-US" sz="1400" b="1" i="1" smtClean="0">
                          <a:latin typeface="Cambria Math" panose="02040503050406030204" pitchFamily="18" charset="0"/>
                        </a:rPr>
                        <m:t>𝑽𝒂𝒓</m:t>
                      </m:r>
                      <m:r>
                        <a:rPr lang="en-US" sz="1400" b="1" i="1" smtClean="0">
                          <a:latin typeface="Cambria Math" panose="02040503050406030204" pitchFamily="18" charset="0"/>
                        </a:rPr>
                        <m:t>(</m:t>
                      </m:r>
                      <m:r>
                        <a:rPr lang="en-US" sz="1400" b="1" i="1" smtClean="0">
                          <a:latin typeface="Cambria Math" panose="02040503050406030204" pitchFamily="18" charset="0"/>
                        </a:rPr>
                        <m:t>𝑬</m:t>
                      </m:r>
                      <m:r>
                        <a:rPr lang="en-US" sz="1400" b="1" i="1" smtClean="0">
                          <a:latin typeface="Cambria Math" panose="02040503050406030204" pitchFamily="18" charset="0"/>
                        </a:rPr>
                        <m:t>(</m:t>
                      </m:r>
                      <m:r>
                        <a:rPr lang="en-US" sz="1400" b="1" i="1" smtClean="0">
                          <a:latin typeface="Cambria Math" panose="02040503050406030204" pitchFamily="18" charset="0"/>
                        </a:rPr>
                        <m:t>𝒇</m:t>
                      </m:r>
                      <m:r>
                        <a:rPr lang="en-US" sz="1400" b="1" i="1" smtClean="0">
                          <a:latin typeface="Cambria Math" panose="02040503050406030204" pitchFamily="18" charset="0"/>
                        </a:rPr>
                        <m:t>(</m:t>
                      </m:r>
                      <m:r>
                        <a:rPr lang="en-US" sz="1400" b="1" i="1" smtClean="0">
                          <a:latin typeface="Cambria Math" panose="02040503050406030204" pitchFamily="18" charset="0"/>
                        </a:rPr>
                        <m:t>𝑿</m:t>
                      </m:r>
                      <m:r>
                        <a:rPr lang="en-US" sz="1400" b="1" i="1" smtClean="0">
                          <a:latin typeface="Cambria Math" panose="02040503050406030204" pitchFamily="18" charset="0"/>
                        </a:rPr>
                        <m:t>)|</m:t>
                      </m:r>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𝑿</m:t>
                          </m:r>
                        </m:e>
                        <m:sub>
                          <m:r>
                            <a:rPr lang="en-US" sz="1400" b="1" i="1" smtClean="0">
                              <a:latin typeface="Cambria Math" panose="02040503050406030204" pitchFamily="18" charset="0"/>
                            </a:rPr>
                            <m:t>𝒊</m:t>
                          </m:r>
                        </m:sub>
                      </m:sSub>
                      <m:r>
                        <a:rPr lang="en-US" sz="1400" b="1" i="1" smtClean="0">
                          <a:latin typeface="Cambria Math" panose="02040503050406030204" pitchFamily="18" charset="0"/>
                        </a:rPr>
                        <m:t>))</m:t>
                      </m:r>
                    </m:oMath>
                  </m:oMathPara>
                </a14:m>
                <a:endParaRPr lang="en-US" sz="1400" b="1"/>
              </a:p>
            </p:txBody>
          </p:sp>
        </mc:Choice>
        <mc:Fallback>
          <p:sp>
            <p:nvSpPr>
              <p:cNvPr id="8" name="TextBox 7">
                <a:extLst>
                  <a:ext uri="{FF2B5EF4-FFF2-40B4-BE49-F238E27FC236}">
                    <a16:creationId xmlns:a14="http://schemas.microsoft.com/office/drawing/2010/main" xmlns="" xmlns:a16="http://schemas.microsoft.com/office/drawing/2014/main" id="{95E9D149-C597-4603-A0E3-18B9AAC799EF}"/>
                  </a:ext>
                </a:extLst>
              </p:cNvPr>
              <p:cNvSpPr txBox="1">
                <a:spLocks noRot="1" noChangeAspect="1" noMove="1" noResize="1" noEditPoints="1" noAdjustHandles="1" noChangeArrowheads="1" noChangeShapeType="1" noTextEdit="1"/>
              </p:cNvSpPr>
              <p:nvPr/>
            </p:nvSpPr>
            <p:spPr>
              <a:xfrm>
                <a:off x="6602159" y="3041852"/>
                <a:ext cx="2664296" cy="215444"/>
              </a:xfrm>
              <a:prstGeom prst="rect">
                <a:avLst/>
              </a:prstGeom>
              <a:blipFill>
                <a:blip r:embed="rId4"/>
                <a:stretch>
                  <a:fillRect b="-34286"/>
                </a:stretch>
              </a:blipFill>
            </p:spPr>
            <p:txBody>
              <a:bodyPr/>
              <a:lstStyle/>
              <a:p>
                <a:r>
                  <a:rPr lang="ru-RU">
                    <a:noFill/>
                  </a:rPr>
                  <a:t> </a:t>
                </a:r>
              </a:p>
            </p:txBody>
          </p:sp>
        </mc:Fallback>
      </mc:AlternateContent>
      <mc:AlternateContent xmlns:mc="http://schemas.openxmlformats.org/markup-compatibility/2006">
        <mc:Choice xmlns="" xmlns:a14="http://schemas.microsoft.com/office/drawing/2010/main" Requires="a14">
          <p:sp>
            <p:nvSpPr>
              <p:cNvPr id="6" name="Прямоугольник 5">
                <a:extLst>
                  <a:ext uri="{FF2B5EF4-FFF2-40B4-BE49-F238E27FC236}">
                    <a16:creationId xmlns:a16="http://schemas.microsoft.com/office/drawing/2014/main" id="{7373BAE1-1641-4E86-B1A4-25918369FB4E}"/>
                  </a:ext>
                </a:extLst>
              </p:cNvPr>
              <p:cNvSpPr/>
              <p:nvPr/>
            </p:nvSpPr>
            <p:spPr>
              <a:xfrm>
                <a:off x="6897882" y="3991277"/>
                <a:ext cx="2261004" cy="523220"/>
              </a:xfrm>
              <a:prstGeom prst="rect">
                <a:avLst/>
              </a:prstGeom>
            </p:spPr>
            <p:txBody>
              <a:bodyPr wrap="none">
                <a:spAutoFit/>
              </a:bodyPr>
              <a:lstStyle/>
              <a:p>
                <a:pPr algn="ctr"/>
                <a14:m>
                  <m:oMath xmlns:m="http://schemas.openxmlformats.org/officeDocument/2006/math">
                    <m:sSubSup>
                      <m:sSubSupPr>
                        <m:ctrlPr>
                          <a:rPr lang="en-US" sz="1400" b="1" i="1" smtClean="0">
                            <a:latin typeface="Cambria Math" panose="02040503050406030204" pitchFamily="18" charset="0"/>
                          </a:rPr>
                        </m:ctrlPr>
                      </m:sSubSupPr>
                      <m:e>
                        <m:r>
                          <a:rPr lang="en-US" sz="1400" b="1" i="1">
                            <a:latin typeface="Cambria Math" panose="02040503050406030204" pitchFamily="18" charset="0"/>
                          </a:rPr>
                          <m:t>𝑿</m:t>
                        </m:r>
                      </m:e>
                      <m:sub>
                        <m:r>
                          <a:rPr lang="en-US" sz="1400" b="1" i="1">
                            <a:latin typeface="Cambria Math" panose="02040503050406030204" pitchFamily="18" charset="0"/>
                          </a:rPr>
                          <m:t>𝟎</m:t>
                        </m:r>
                      </m:sub>
                      <m:sup>
                        <m:r>
                          <a:rPr lang="en-US" sz="1400" b="1" i="1">
                            <a:latin typeface="Cambria Math" panose="02040503050406030204" pitchFamily="18" charset="0"/>
                          </a:rPr>
                          <m:t>∗</m:t>
                        </m:r>
                      </m:sup>
                    </m:sSubSup>
                  </m:oMath>
                </a14:m>
                <a:r>
                  <a:rPr lang="en-US" sz="1400" b="1"/>
                  <a:t> </a:t>
                </a:r>
                <a14:m>
                  <m:oMath xmlns:m="http://schemas.openxmlformats.org/officeDocument/2006/math">
                    <m:sSubSup>
                      <m:sSubSupPr>
                        <m:ctrlPr>
                          <a:rPr lang="en-US" sz="1400" b="1" i="1">
                            <a:latin typeface="Cambria Math" panose="02040503050406030204" pitchFamily="18" charset="0"/>
                          </a:rPr>
                        </m:ctrlPr>
                      </m:sSubSupPr>
                      <m:e>
                        <m:r>
                          <a:rPr lang="en-US" sz="1400" b="1" i="1">
                            <a:latin typeface="Cambria Math" panose="02040503050406030204" pitchFamily="18" charset="0"/>
                          </a:rPr>
                          <m:t>&lt;</m:t>
                        </m:r>
                        <m:r>
                          <a:rPr lang="en-US" sz="1400" b="1" i="1">
                            <a:latin typeface="Cambria Math" panose="02040503050406030204" pitchFamily="18" charset="0"/>
                          </a:rPr>
                          <m:t>𝑿</m:t>
                        </m:r>
                      </m:e>
                      <m:sub>
                        <m:r>
                          <a:rPr lang="en-US" sz="1400" b="1" i="1" smtClean="0">
                            <a:latin typeface="Cambria Math" panose="02040503050406030204" pitchFamily="18" charset="0"/>
                          </a:rPr>
                          <m:t>𝟏</m:t>
                        </m:r>
                      </m:sub>
                      <m:sup>
                        <m:r>
                          <a:rPr lang="en-US" sz="1400" b="1" i="1">
                            <a:latin typeface="Cambria Math" panose="02040503050406030204" pitchFamily="18" charset="0"/>
                          </a:rPr>
                          <m:t>∗</m:t>
                        </m:r>
                      </m:sup>
                    </m:sSubSup>
                    <m:r>
                      <a:rPr lang="en-US" sz="1400" b="1" i="1" smtClean="0">
                        <a:latin typeface="Cambria Math" panose="02040503050406030204" pitchFamily="18" charset="0"/>
                      </a:rPr>
                      <m:t>&lt;</m:t>
                    </m:r>
                    <m:sSubSup>
                      <m:sSubSupPr>
                        <m:ctrlPr>
                          <a:rPr lang="en-US" sz="1400" b="1" i="1">
                            <a:latin typeface="Cambria Math" panose="02040503050406030204" pitchFamily="18" charset="0"/>
                          </a:rPr>
                        </m:ctrlPr>
                      </m:sSubSupPr>
                      <m:e>
                        <m:r>
                          <a:rPr lang="en-US" sz="1400" b="1" i="1">
                            <a:latin typeface="Cambria Math" panose="02040503050406030204" pitchFamily="18" charset="0"/>
                          </a:rPr>
                          <m:t>𝑿</m:t>
                        </m:r>
                      </m:e>
                      <m:sub>
                        <m:r>
                          <a:rPr lang="en-US" sz="1400" b="1" i="1" smtClean="0">
                            <a:latin typeface="Cambria Math" panose="02040503050406030204" pitchFamily="18" charset="0"/>
                          </a:rPr>
                          <m:t>𝟐</m:t>
                        </m:r>
                      </m:sub>
                      <m:sup>
                        <m:r>
                          <a:rPr lang="en-US" sz="1400" b="1" i="1">
                            <a:latin typeface="Cambria Math" panose="02040503050406030204" pitchFamily="18" charset="0"/>
                          </a:rPr>
                          <m:t>∗</m:t>
                        </m:r>
                      </m:sup>
                    </m:sSubSup>
                    <m:r>
                      <a:rPr lang="en-US" sz="1400" b="1" i="1" smtClean="0">
                        <a:latin typeface="Cambria Math" panose="02040503050406030204" pitchFamily="18" charset="0"/>
                      </a:rPr>
                      <m:t>&lt;…&lt;</m:t>
                    </m:r>
                    <m:sSubSup>
                      <m:sSubSupPr>
                        <m:ctrlPr>
                          <a:rPr lang="en-US" sz="1400" b="1" i="1">
                            <a:latin typeface="Cambria Math" panose="02040503050406030204" pitchFamily="18" charset="0"/>
                          </a:rPr>
                        </m:ctrlPr>
                      </m:sSubSupPr>
                      <m:e>
                        <m:r>
                          <a:rPr lang="en-US" sz="1400" b="1" i="1">
                            <a:latin typeface="Cambria Math" panose="02040503050406030204" pitchFamily="18" charset="0"/>
                          </a:rPr>
                          <m:t>𝑿</m:t>
                        </m:r>
                      </m:e>
                      <m:sub>
                        <m:r>
                          <a:rPr lang="en-US" sz="1400" b="1" i="1" smtClean="0">
                            <a:latin typeface="Cambria Math" panose="02040503050406030204" pitchFamily="18" charset="0"/>
                          </a:rPr>
                          <m:t>𝑴</m:t>
                        </m:r>
                      </m:sub>
                      <m:sup>
                        <m:r>
                          <a:rPr lang="en-US" sz="1400" b="1" i="1">
                            <a:latin typeface="Cambria Math" panose="02040503050406030204" pitchFamily="18" charset="0"/>
                          </a:rPr>
                          <m:t>∗</m:t>
                        </m:r>
                      </m:sup>
                    </m:sSubSup>
                  </m:oMath>
                </a14:m>
                <a:r>
                  <a:rPr lang="en-US" sz="1400" b="1"/>
                  <a:t>,  </a:t>
                </a:r>
                <a:endParaRPr lang="ru-RU" sz="1400" b="1"/>
              </a:p>
              <a:p>
                <a:pPr algn="ctr"/>
                <a:r>
                  <a:rPr lang="en-US" sz="1400" b="1"/>
                  <a:t> </a:t>
                </a:r>
                <a14:m>
                  <m:oMath xmlns:m="http://schemas.openxmlformats.org/officeDocument/2006/math">
                    <m:sSup>
                      <m:sSupPr>
                        <m:ctrlPr>
                          <a:rPr lang="en-US" sz="1400" i="1">
                            <a:latin typeface="Cambria Math" panose="02040503050406030204" pitchFamily="18" charset="0"/>
                          </a:rPr>
                        </m:ctrlPr>
                      </m:sSupPr>
                      <m:e>
                        <m:r>
                          <a:rPr lang="en-US" sz="1400" b="0" i="1">
                            <a:latin typeface="Cambria Math" panose="02040503050406030204" pitchFamily="18" charset="0"/>
                          </a:rPr>
                          <m:t>{</m:t>
                        </m:r>
                        <m:r>
                          <a:rPr lang="en-US" sz="1400" b="0" i="1">
                            <a:latin typeface="Cambria Math" panose="02040503050406030204" pitchFamily="18" charset="0"/>
                          </a:rPr>
                          <m:t>𝑋</m:t>
                        </m:r>
                      </m:e>
                      <m:sup>
                        <m:r>
                          <a:rPr lang="en-US" sz="1400" b="0" i="1">
                            <a:latin typeface="Cambria Math" panose="02040503050406030204" pitchFamily="18" charset="0"/>
                          </a:rPr>
                          <m:t>∗</m:t>
                        </m:r>
                      </m:sup>
                    </m:sSup>
                    <m:r>
                      <a:rPr lang="en-US" sz="1400" b="0" i="1">
                        <a:latin typeface="Cambria Math" panose="02040503050406030204" pitchFamily="18" charset="0"/>
                      </a:rPr>
                      <m:t>}</m:t>
                    </m:r>
                    <m:r>
                      <a:rPr lang="en-US" sz="1400" b="0" i="1">
                        <a:latin typeface="Cambria Math" panose="02040503050406030204" pitchFamily="18" charset="0"/>
                        <a:ea typeface="Cambria Math" panose="02040503050406030204" pitchFamily="18" charset="0"/>
                      </a:rPr>
                      <m:t>∈</m:t>
                    </m:r>
                    <m:r>
                      <a:rPr lang="en-US" sz="1400" b="0" i="1">
                        <a:latin typeface="Cambria Math" panose="02040503050406030204" pitchFamily="18" charset="0"/>
                        <a:ea typeface="Cambria Math" panose="02040503050406030204" pitchFamily="18" charset="0"/>
                      </a:rPr>
                      <m:t>𝐷</m:t>
                    </m:r>
                  </m:oMath>
                </a14:m>
                <a:endParaRPr lang="ru-RU" sz="1400"/>
              </a:p>
            </p:txBody>
          </p:sp>
        </mc:Choice>
        <mc:Fallback>
          <p:sp>
            <p:nvSpPr>
              <p:cNvPr id="6" name="Прямоугольник 5">
                <a:extLst>
                  <a:ext uri="{FF2B5EF4-FFF2-40B4-BE49-F238E27FC236}">
                    <a16:creationId xmlns:a14="http://schemas.microsoft.com/office/drawing/2010/main" xmlns="" xmlns:a16="http://schemas.microsoft.com/office/drawing/2014/main" id="{7373BAE1-1641-4E86-B1A4-25918369FB4E}"/>
                  </a:ext>
                </a:extLst>
              </p:cNvPr>
              <p:cNvSpPr>
                <a:spLocks noRot="1" noChangeAspect="1" noMove="1" noResize="1" noEditPoints="1" noAdjustHandles="1" noChangeArrowheads="1" noChangeShapeType="1" noTextEdit="1"/>
              </p:cNvSpPr>
              <p:nvPr/>
            </p:nvSpPr>
            <p:spPr>
              <a:xfrm>
                <a:off x="6897882" y="3991277"/>
                <a:ext cx="2261004" cy="523220"/>
              </a:xfrm>
              <a:prstGeom prst="rect">
                <a:avLst/>
              </a:prstGeom>
              <a:blipFill>
                <a:blip r:embed="rId5"/>
                <a:stretch>
                  <a:fillRect t="-2326" r="-541" b="-4651"/>
                </a:stretch>
              </a:blipFill>
            </p:spPr>
            <p:txBody>
              <a:bodyPr/>
              <a:lstStyle/>
              <a:p>
                <a:r>
                  <a:rPr lang="ru-RU">
                    <a:noFill/>
                  </a:rPr>
                  <a:t> </a:t>
                </a:r>
              </a:p>
            </p:txBody>
          </p:sp>
        </mc:Fallback>
      </mc:AlternateContent>
      <p:cxnSp>
        <p:nvCxnSpPr>
          <p:cNvPr id="13" name="Прямая со стрелкой 12">
            <a:extLst>
              <a:ext uri="{FF2B5EF4-FFF2-40B4-BE49-F238E27FC236}">
                <a16:creationId xmlns="" xmlns:a16="http://schemas.microsoft.com/office/drawing/2014/main" id="{6218B1D2-5E9B-482E-BAB5-16D159B9A516}"/>
              </a:ext>
            </a:extLst>
          </p:cNvPr>
          <p:cNvCxnSpPr>
            <a:cxnSpLocks/>
          </p:cNvCxnSpPr>
          <p:nvPr/>
        </p:nvCxnSpPr>
        <p:spPr>
          <a:xfrm flipH="1">
            <a:off x="7380312" y="1465715"/>
            <a:ext cx="280341" cy="209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Овал 13">
            <a:extLst>
              <a:ext uri="{FF2B5EF4-FFF2-40B4-BE49-F238E27FC236}">
                <a16:creationId xmlns="" xmlns:a16="http://schemas.microsoft.com/office/drawing/2014/main" id="{B2116CD5-F187-41B8-BE31-692C0ECE8A47}"/>
              </a:ext>
            </a:extLst>
          </p:cNvPr>
          <p:cNvSpPr/>
          <p:nvPr/>
        </p:nvSpPr>
        <p:spPr>
          <a:xfrm>
            <a:off x="7452320" y="1086548"/>
            <a:ext cx="432048" cy="365900"/>
          </a:xfrm>
          <a:prstGeom prst="ellipse">
            <a:avLst/>
          </a:prstGeom>
        </p:spPr>
        <p:txBody>
          <a:bodyPr wrap="square" rtlCol="0" anchor="ctr">
            <a:spAutoFit/>
          </a:bodyPr>
          <a:lstStyle/>
          <a:p>
            <a:pPr algn="ctr">
              <a:spcAft>
                <a:spcPts val="500"/>
              </a:spcAft>
            </a:pPr>
            <a:endParaRPr lang="ru-RU">
              <a:solidFill>
                <a:srgbClr val="FF0000"/>
              </a:solidFill>
            </a:endParaRPr>
          </a:p>
        </p:txBody>
      </p:sp>
      <p:sp>
        <p:nvSpPr>
          <p:cNvPr id="15" name="Овал 14">
            <a:extLst>
              <a:ext uri="{FF2B5EF4-FFF2-40B4-BE49-F238E27FC236}">
                <a16:creationId xmlns="" xmlns:a16="http://schemas.microsoft.com/office/drawing/2014/main" id="{BE73013F-311F-48CE-BF0F-3E3CD5FFE052}"/>
              </a:ext>
            </a:extLst>
          </p:cNvPr>
          <p:cNvSpPr/>
          <p:nvPr/>
        </p:nvSpPr>
        <p:spPr>
          <a:xfrm>
            <a:off x="8316416" y="1674718"/>
            <a:ext cx="360040" cy="288431"/>
          </a:xfrm>
          <a:prstGeom prst="ellipse">
            <a:avLst/>
          </a:prstGeom>
        </p:spPr>
        <p:txBody>
          <a:bodyPr wrap="square" rtlCol="0" anchor="ctr">
            <a:spAutoFit/>
          </a:bodyPr>
          <a:lstStyle/>
          <a:p>
            <a:pPr algn="ctr">
              <a:spcAft>
                <a:spcPts val="500"/>
              </a:spcAft>
            </a:pPr>
            <a:endParaRPr lang="ru-RU">
              <a:solidFill>
                <a:srgbClr val="FF0000"/>
              </a:solidFill>
            </a:endParaRPr>
          </a:p>
        </p:txBody>
      </p:sp>
      <p:sp>
        <p:nvSpPr>
          <p:cNvPr id="16" name="Овал 15">
            <a:extLst>
              <a:ext uri="{FF2B5EF4-FFF2-40B4-BE49-F238E27FC236}">
                <a16:creationId xmlns="" xmlns:a16="http://schemas.microsoft.com/office/drawing/2014/main" id="{5BC3CBFE-167D-4104-89F7-332D4C50C9E2}"/>
              </a:ext>
            </a:extLst>
          </p:cNvPr>
          <p:cNvSpPr/>
          <p:nvPr/>
        </p:nvSpPr>
        <p:spPr>
          <a:xfrm>
            <a:off x="8342706" y="2571750"/>
            <a:ext cx="45719" cy="144016"/>
          </a:xfrm>
          <a:prstGeom prst="ellipse">
            <a:avLst/>
          </a:prstGeom>
        </p:spPr>
        <p:txBody>
          <a:bodyPr wrap="square" rtlCol="0" anchor="ctr">
            <a:spAutoFit/>
          </a:bodyPr>
          <a:lstStyle/>
          <a:p>
            <a:pPr algn="ctr">
              <a:spcAft>
                <a:spcPts val="500"/>
              </a:spcAft>
            </a:pPr>
            <a:endParaRPr lang="ru-RU">
              <a:solidFill>
                <a:srgbClr val="FF0000"/>
              </a:solidFill>
            </a:endParaRPr>
          </a:p>
        </p:txBody>
      </p:sp>
      <p:sp>
        <p:nvSpPr>
          <p:cNvPr id="17" name="Овал 16">
            <a:extLst>
              <a:ext uri="{FF2B5EF4-FFF2-40B4-BE49-F238E27FC236}">
                <a16:creationId xmlns="" xmlns:a16="http://schemas.microsoft.com/office/drawing/2014/main" id="{F38A3C3F-8551-4313-8E40-70F0CFC8CEFC}"/>
              </a:ext>
            </a:extLst>
          </p:cNvPr>
          <p:cNvSpPr/>
          <p:nvPr/>
        </p:nvSpPr>
        <p:spPr>
          <a:xfrm>
            <a:off x="7459287" y="1141774"/>
            <a:ext cx="432048" cy="359452"/>
          </a:xfrm>
          <a:prstGeom prst="ellipse">
            <a:avLst/>
          </a:prstGeom>
          <a:noFill/>
          <a:ln>
            <a:solidFill>
              <a:schemeClr val="accent3"/>
            </a:solidFill>
          </a:ln>
        </p:spPr>
        <p:txBody>
          <a:bodyPr wrap="square" rtlCol="0" anchor="ctr">
            <a:spAutoFit/>
          </a:bodyPr>
          <a:lstStyle/>
          <a:p>
            <a:pPr algn="ctr">
              <a:spcAft>
                <a:spcPts val="500"/>
              </a:spcAft>
            </a:pPr>
            <a:endParaRPr lang="ru-RU">
              <a:solidFill>
                <a:srgbClr val="FF0000"/>
              </a:solidFill>
            </a:endParaRPr>
          </a:p>
        </p:txBody>
      </p:sp>
      <p:sp>
        <p:nvSpPr>
          <p:cNvPr id="18" name="TextBox 17">
            <a:extLst>
              <a:ext uri="{FF2B5EF4-FFF2-40B4-BE49-F238E27FC236}">
                <a16:creationId xmlns="" xmlns:a16="http://schemas.microsoft.com/office/drawing/2014/main" id="{0BEDDB82-B9C8-4172-ACB2-C374FDA1FCEF}"/>
              </a:ext>
            </a:extLst>
          </p:cNvPr>
          <p:cNvSpPr txBox="1"/>
          <p:nvPr/>
        </p:nvSpPr>
        <p:spPr>
          <a:xfrm>
            <a:off x="6804247" y="1631009"/>
            <a:ext cx="1224137" cy="261610"/>
          </a:xfrm>
          <a:prstGeom prst="rect">
            <a:avLst/>
          </a:prstGeom>
          <a:noFill/>
        </p:spPr>
        <p:txBody>
          <a:bodyPr wrap="square" lIns="0" rIns="0" rtlCol="0">
            <a:spAutoFit/>
          </a:bodyPr>
          <a:lstStyle/>
          <a:p>
            <a:pPr>
              <a:spcBef>
                <a:spcPts val="600"/>
              </a:spcBef>
            </a:pPr>
            <a:r>
              <a:rPr lang="en-US" sz="1100" dirty="0" smtClean="0">
                <a:solidFill>
                  <a:schemeClr val="accent1">
                    <a:lumMod val="60000"/>
                    <a:lumOff val="40000"/>
                  </a:schemeClr>
                </a:solidFill>
              </a:rPr>
              <a:t>Target function</a:t>
            </a:r>
            <a:endParaRPr lang="ru-RU" sz="1100" dirty="0">
              <a:solidFill>
                <a:schemeClr val="accent1">
                  <a:lumMod val="60000"/>
                  <a:lumOff val="40000"/>
                </a:schemeClr>
              </a:solidFill>
            </a:endParaRPr>
          </a:p>
        </p:txBody>
      </p:sp>
      <p:sp>
        <p:nvSpPr>
          <p:cNvPr id="19" name="Овал 18">
            <a:extLst>
              <a:ext uri="{FF2B5EF4-FFF2-40B4-BE49-F238E27FC236}">
                <a16:creationId xmlns="" xmlns:a16="http://schemas.microsoft.com/office/drawing/2014/main" id="{CBB5B228-272F-4821-BE12-AD29A2996FC6}"/>
              </a:ext>
            </a:extLst>
          </p:cNvPr>
          <p:cNvSpPr/>
          <p:nvPr/>
        </p:nvSpPr>
        <p:spPr>
          <a:xfrm>
            <a:off x="8269016" y="1152223"/>
            <a:ext cx="209056" cy="359452"/>
          </a:xfrm>
          <a:prstGeom prst="ellipse">
            <a:avLst/>
          </a:prstGeom>
          <a:noFill/>
          <a:ln>
            <a:solidFill>
              <a:schemeClr val="accent3"/>
            </a:solidFill>
          </a:ln>
        </p:spPr>
        <p:txBody>
          <a:bodyPr wrap="square" rtlCol="0" anchor="ctr">
            <a:spAutoFit/>
          </a:bodyPr>
          <a:lstStyle/>
          <a:p>
            <a:pPr algn="ctr">
              <a:spcAft>
                <a:spcPts val="500"/>
              </a:spcAft>
            </a:pPr>
            <a:endParaRPr lang="ru-RU">
              <a:solidFill>
                <a:srgbClr val="FF0000"/>
              </a:solidFill>
            </a:endParaRPr>
          </a:p>
        </p:txBody>
      </p:sp>
      <p:cxnSp>
        <p:nvCxnSpPr>
          <p:cNvPr id="20" name="Прямая со стрелкой 19">
            <a:extLst>
              <a:ext uri="{FF2B5EF4-FFF2-40B4-BE49-F238E27FC236}">
                <a16:creationId xmlns="" xmlns:a16="http://schemas.microsoft.com/office/drawing/2014/main" id="{DA427281-A259-43E5-856B-C320C8D7C697}"/>
              </a:ext>
            </a:extLst>
          </p:cNvPr>
          <p:cNvCxnSpPr>
            <a:cxnSpLocks/>
          </p:cNvCxnSpPr>
          <p:nvPr/>
        </p:nvCxnSpPr>
        <p:spPr>
          <a:xfrm>
            <a:off x="8466724" y="1424500"/>
            <a:ext cx="149644" cy="67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 xmlns:a16="http://schemas.microsoft.com/office/drawing/2014/main" id="{0B1B73E7-C1E9-4991-AE6D-164B6AF59928}"/>
              </a:ext>
            </a:extLst>
          </p:cNvPr>
          <p:cNvSpPr txBox="1"/>
          <p:nvPr/>
        </p:nvSpPr>
        <p:spPr>
          <a:xfrm>
            <a:off x="8478072" y="1424500"/>
            <a:ext cx="806748" cy="253916"/>
          </a:xfrm>
          <a:prstGeom prst="rect">
            <a:avLst/>
          </a:prstGeom>
          <a:noFill/>
        </p:spPr>
        <p:txBody>
          <a:bodyPr wrap="square" lIns="0" rIns="0" rtlCol="0">
            <a:spAutoFit/>
          </a:bodyPr>
          <a:lstStyle/>
          <a:p>
            <a:pPr>
              <a:spcBef>
                <a:spcPts val="600"/>
              </a:spcBef>
            </a:pPr>
            <a:r>
              <a:rPr lang="en-US" sz="1050" dirty="0" err="1" smtClean="0">
                <a:solidFill>
                  <a:schemeClr val="accent1">
                    <a:lumMod val="60000"/>
                    <a:lumOff val="40000"/>
                  </a:schemeClr>
                </a:solidFill>
              </a:rPr>
              <a:t>Arg_opt</a:t>
            </a:r>
            <a:endParaRPr lang="ru-RU" sz="1050" dirty="0">
              <a:solidFill>
                <a:schemeClr val="accent1">
                  <a:lumMod val="60000"/>
                  <a:lumOff val="40000"/>
                </a:schemeClr>
              </a:solidFill>
            </a:endParaRPr>
          </a:p>
        </p:txBody>
      </p:sp>
      <p:sp>
        <p:nvSpPr>
          <p:cNvPr id="25" name="Овал 24">
            <a:extLst>
              <a:ext uri="{FF2B5EF4-FFF2-40B4-BE49-F238E27FC236}">
                <a16:creationId xmlns="" xmlns:a16="http://schemas.microsoft.com/office/drawing/2014/main" id="{B1820246-D6C2-4F27-825D-520B92F45558}"/>
              </a:ext>
            </a:extLst>
          </p:cNvPr>
          <p:cNvSpPr/>
          <p:nvPr/>
        </p:nvSpPr>
        <p:spPr>
          <a:xfrm>
            <a:off x="7008841" y="2981768"/>
            <a:ext cx="310892" cy="359452"/>
          </a:xfrm>
          <a:prstGeom prst="ellipse">
            <a:avLst/>
          </a:prstGeom>
          <a:noFill/>
          <a:ln>
            <a:solidFill>
              <a:schemeClr val="accent3"/>
            </a:solidFill>
          </a:ln>
        </p:spPr>
        <p:txBody>
          <a:bodyPr wrap="square" rtlCol="0" anchor="ctr">
            <a:spAutoFit/>
          </a:bodyPr>
          <a:lstStyle/>
          <a:p>
            <a:pPr algn="ctr">
              <a:spcAft>
                <a:spcPts val="500"/>
              </a:spcAft>
            </a:pPr>
            <a:endParaRPr lang="ru-RU">
              <a:solidFill>
                <a:srgbClr val="FF0000"/>
              </a:solidFill>
            </a:endParaRPr>
          </a:p>
        </p:txBody>
      </p:sp>
      <p:cxnSp>
        <p:nvCxnSpPr>
          <p:cNvPr id="26" name="Прямая со стрелкой 25">
            <a:extLst>
              <a:ext uri="{FF2B5EF4-FFF2-40B4-BE49-F238E27FC236}">
                <a16:creationId xmlns="" xmlns:a16="http://schemas.microsoft.com/office/drawing/2014/main" id="{88609606-B1A8-43C9-A743-CB41ACCBC98A}"/>
              </a:ext>
            </a:extLst>
          </p:cNvPr>
          <p:cNvCxnSpPr>
            <a:cxnSpLocks/>
          </p:cNvCxnSpPr>
          <p:nvPr/>
        </p:nvCxnSpPr>
        <p:spPr>
          <a:xfrm flipV="1">
            <a:off x="7199516" y="2886708"/>
            <a:ext cx="240433" cy="923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 xmlns:a16="http://schemas.microsoft.com/office/drawing/2014/main" id="{EB36459A-3656-45B1-B471-44B734C08E90}"/>
              </a:ext>
            </a:extLst>
          </p:cNvPr>
          <p:cNvSpPr txBox="1"/>
          <p:nvPr/>
        </p:nvSpPr>
        <p:spPr>
          <a:xfrm>
            <a:off x="7459287" y="2648687"/>
            <a:ext cx="1745076" cy="261610"/>
          </a:xfrm>
          <a:prstGeom prst="rect">
            <a:avLst/>
          </a:prstGeom>
          <a:noFill/>
        </p:spPr>
        <p:txBody>
          <a:bodyPr wrap="square" lIns="0" rIns="0" rtlCol="0">
            <a:spAutoFit/>
          </a:bodyPr>
          <a:lstStyle/>
          <a:p>
            <a:pPr>
              <a:spcBef>
                <a:spcPts val="600"/>
              </a:spcBef>
            </a:pPr>
            <a:r>
              <a:rPr lang="en-US" sz="1100" dirty="0" smtClean="0">
                <a:solidFill>
                  <a:schemeClr val="accent1">
                    <a:lumMod val="60000"/>
                    <a:lumOff val="40000"/>
                  </a:schemeClr>
                </a:solidFill>
              </a:rPr>
              <a:t>Dependence of V from X</a:t>
            </a:r>
            <a:endParaRPr lang="ru-RU" sz="1100" dirty="0">
              <a:solidFill>
                <a:schemeClr val="accent1">
                  <a:lumMod val="60000"/>
                  <a:lumOff val="40000"/>
                </a:schemeClr>
              </a:solidFill>
            </a:endParaRPr>
          </a:p>
        </p:txBody>
      </p:sp>
      <p:sp>
        <p:nvSpPr>
          <p:cNvPr id="29" name="TextBox 28">
            <a:extLst>
              <a:ext uri="{FF2B5EF4-FFF2-40B4-BE49-F238E27FC236}">
                <a16:creationId xmlns="" xmlns:a16="http://schemas.microsoft.com/office/drawing/2014/main" id="{BC11523F-5FCA-4574-9D7E-927A5DD1CE20}"/>
              </a:ext>
            </a:extLst>
          </p:cNvPr>
          <p:cNvSpPr txBox="1"/>
          <p:nvPr/>
        </p:nvSpPr>
        <p:spPr>
          <a:xfrm>
            <a:off x="7097546" y="3303498"/>
            <a:ext cx="2213155" cy="261610"/>
          </a:xfrm>
          <a:prstGeom prst="rect">
            <a:avLst/>
          </a:prstGeom>
          <a:noFill/>
        </p:spPr>
        <p:txBody>
          <a:bodyPr wrap="square" lIns="0" rIns="0" rtlCol="0">
            <a:spAutoFit/>
          </a:bodyPr>
          <a:lstStyle/>
          <a:p>
            <a:pPr>
              <a:spcBef>
                <a:spcPts val="600"/>
              </a:spcBef>
            </a:pPr>
            <a:r>
              <a:rPr lang="en-US" sz="1100" dirty="0" smtClean="0">
                <a:solidFill>
                  <a:schemeClr val="accent1">
                    <a:lumMod val="60000"/>
                    <a:lumOff val="40000"/>
                  </a:schemeClr>
                </a:solidFill>
              </a:rPr>
              <a:t>Can be another settings</a:t>
            </a:r>
            <a:endParaRPr lang="ru-RU" sz="1100" dirty="0">
              <a:solidFill>
                <a:schemeClr val="accent1">
                  <a:lumMod val="60000"/>
                  <a:lumOff val="40000"/>
                </a:schemeClr>
              </a:solidFill>
            </a:endParaRPr>
          </a:p>
        </p:txBody>
      </p:sp>
      <p:sp>
        <p:nvSpPr>
          <p:cNvPr id="30" name="Овал 29">
            <a:extLst>
              <a:ext uri="{FF2B5EF4-FFF2-40B4-BE49-F238E27FC236}">
                <a16:creationId xmlns="" xmlns:a16="http://schemas.microsoft.com/office/drawing/2014/main" id="{B783A05B-B58E-4D79-9270-A91F66957EE8}"/>
              </a:ext>
            </a:extLst>
          </p:cNvPr>
          <p:cNvSpPr/>
          <p:nvPr/>
        </p:nvSpPr>
        <p:spPr>
          <a:xfrm>
            <a:off x="6769958" y="2040244"/>
            <a:ext cx="250314" cy="306290"/>
          </a:xfrm>
          <a:prstGeom prst="ellipse">
            <a:avLst/>
          </a:prstGeom>
          <a:noFill/>
          <a:ln>
            <a:solidFill>
              <a:schemeClr val="accent3"/>
            </a:solidFill>
          </a:ln>
        </p:spPr>
        <p:txBody>
          <a:bodyPr wrap="square" rtlCol="0" anchor="ctr">
            <a:spAutoFit/>
          </a:bodyPr>
          <a:lstStyle/>
          <a:p>
            <a:pPr algn="ctr">
              <a:spcAft>
                <a:spcPts val="500"/>
              </a:spcAft>
            </a:pPr>
            <a:endParaRPr lang="ru-RU">
              <a:solidFill>
                <a:srgbClr val="FF0000"/>
              </a:solidFill>
            </a:endParaRPr>
          </a:p>
        </p:txBody>
      </p:sp>
      <p:cxnSp>
        <p:nvCxnSpPr>
          <p:cNvPr id="32" name="Прямая со стрелкой 31">
            <a:extLst>
              <a:ext uri="{FF2B5EF4-FFF2-40B4-BE49-F238E27FC236}">
                <a16:creationId xmlns="" xmlns:a16="http://schemas.microsoft.com/office/drawing/2014/main" id="{EB4D34A3-B0EC-4566-BD20-E51E37CF4680}"/>
              </a:ext>
            </a:extLst>
          </p:cNvPr>
          <p:cNvCxnSpPr>
            <a:cxnSpLocks/>
            <a:stCxn id="30" idx="0"/>
          </p:cNvCxnSpPr>
          <p:nvPr/>
        </p:nvCxnSpPr>
        <p:spPr>
          <a:xfrm flipV="1">
            <a:off x="6895115" y="1963149"/>
            <a:ext cx="113726" cy="77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 xmlns:a16="http://schemas.microsoft.com/office/drawing/2014/main" id="{F88E219F-644D-469D-A175-9DB1CD78F691}"/>
              </a:ext>
            </a:extLst>
          </p:cNvPr>
          <p:cNvSpPr txBox="1"/>
          <p:nvPr/>
        </p:nvSpPr>
        <p:spPr>
          <a:xfrm>
            <a:off x="7068579" y="1864582"/>
            <a:ext cx="1631577" cy="261610"/>
          </a:xfrm>
          <a:prstGeom prst="rect">
            <a:avLst/>
          </a:prstGeom>
          <a:noFill/>
        </p:spPr>
        <p:txBody>
          <a:bodyPr wrap="square" lIns="0" rIns="0" rtlCol="0">
            <a:spAutoFit/>
          </a:bodyPr>
          <a:lstStyle/>
          <a:p>
            <a:pPr>
              <a:spcBef>
                <a:spcPts val="600"/>
              </a:spcBef>
            </a:pPr>
            <a:r>
              <a:rPr lang="en-US" sz="1100" dirty="0" smtClean="0">
                <a:solidFill>
                  <a:schemeClr val="accent1">
                    <a:lumMod val="60000"/>
                    <a:lumOff val="40000"/>
                  </a:schemeClr>
                </a:solidFill>
              </a:rPr>
              <a:t>Domain</a:t>
            </a:r>
            <a:endParaRPr lang="ru-RU" sz="1100" dirty="0">
              <a:solidFill>
                <a:schemeClr val="accent1">
                  <a:lumMod val="60000"/>
                  <a:lumOff val="40000"/>
                </a:schemeClr>
              </a:solidFill>
            </a:endParaRPr>
          </a:p>
        </p:txBody>
      </p:sp>
      <p:cxnSp>
        <p:nvCxnSpPr>
          <p:cNvPr id="35" name="Прямая со стрелкой 34">
            <a:extLst>
              <a:ext uri="{FF2B5EF4-FFF2-40B4-BE49-F238E27FC236}">
                <a16:creationId xmlns="" xmlns:a16="http://schemas.microsoft.com/office/drawing/2014/main" id="{9B5AB9E9-9BA4-4918-B55C-3752DF0B8168}"/>
              </a:ext>
            </a:extLst>
          </p:cNvPr>
          <p:cNvCxnSpPr>
            <a:cxnSpLocks/>
          </p:cNvCxnSpPr>
          <p:nvPr/>
        </p:nvCxnSpPr>
        <p:spPr>
          <a:xfrm>
            <a:off x="7696656" y="2306270"/>
            <a:ext cx="263881" cy="102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Прямая со стрелкой 37">
            <a:extLst>
              <a:ext uri="{FF2B5EF4-FFF2-40B4-BE49-F238E27FC236}">
                <a16:creationId xmlns="" xmlns:a16="http://schemas.microsoft.com/office/drawing/2014/main" id="{F0E1EC93-EDA4-4671-9EDE-68734604316A}"/>
              </a:ext>
            </a:extLst>
          </p:cNvPr>
          <p:cNvCxnSpPr>
            <a:cxnSpLocks/>
          </p:cNvCxnSpPr>
          <p:nvPr/>
        </p:nvCxnSpPr>
        <p:spPr>
          <a:xfrm flipH="1">
            <a:off x="8316416" y="2282202"/>
            <a:ext cx="260574" cy="123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 xmlns:a16="http://schemas.microsoft.com/office/drawing/2014/main" id="{7628340B-A198-4E23-884B-60EE60FB9B27}"/>
              </a:ext>
            </a:extLst>
          </p:cNvPr>
          <p:cNvSpPr txBox="1"/>
          <p:nvPr/>
        </p:nvSpPr>
        <p:spPr>
          <a:xfrm>
            <a:off x="7312299" y="2335715"/>
            <a:ext cx="2039051" cy="261610"/>
          </a:xfrm>
          <a:prstGeom prst="rect">
            <a:avLst/>
          </a:prstGeom>
          <a:noFill/>
        </p:spPr>
        <p:txBody>
          <a:bodyPr wrap="square" lIns="0" rIns="0" rtlCol="0">
            <a:spAutoFit/>
          </a:bodyPr>
          <a:lstStyle/>
          <a:p>
            <a:pPr>
              <a:spcBef>
                <a:spcPts val="600"/>
              </a:spcBef>
            </a:pPr>
            <a:r>
              <a:rPr lang="en-US" sz="1100" dirty="0" smtClean="0">
                <a:solidFill>
                  <a:schemeClr val="accent1">
                    <a:lumMod val="60000"/>
                    <a:lumOff val="40000"/>
                  </a:schemeClr>
                </a:solidFill>
              </a:rPr>
              <a:t>Limitations for the argument</a:t>
            </a:r>
            <a:endParaRPr lang="ru-RU" sz="1100" dirty="0">
              <a:solidFill>
                <a:schemeClr val="accent1">
                  <a:lumMod val="60000"/>
                  <a:lumOff val="40000"/>
                </a:schemeClr>
              </a:solidFill>
            </a:endParaRPr>
          </a:p>
        </p:txBody>
      </p:sp>
      <p:sp>
        <p:nvSpPr>
          <p:cNvPr id="42" name="Овал 41">
            <a:extLst>
              <a:ext uri="{FF2B5EF4-FFF2-40B4-BE49-F238E27FC236}">
                <a16:creationId xmlns="" xmlns:a16="http://schemas.microsoft.com/office/drawing/2014/main" id="{7C477F46-B776-47F0-A34A-54661724421A}"/>
              </a:ext>
            </a:extLst>
          </p:cNvPr>
          <p:cNvSpPr/>
          <p:nvPr/>
        </p:nvSpPr>
        <p:spPr>
          <a:xfrm>
            <a:off x="6948263" y="3994557"/>
            <a:ext cx="310892" cy="359452"/>
          </a:xfrm>
          <a:prstGeom prst="ellipse">
            <a:avLst/>
          </a:prstGeom>
          <a:noFill/>
          <a:ln>
            <a:solidFill>
              <a:schemeClr val="accent3"/>
            </a:solidFill>
          </a:ln>
        </p:spPr>
        <p:txBody>
          <a:bodyPr wrap="square" rtlCol="0" anchor="ctr">
            <a:spAutoFit/>
          </a:bodyPr>
          <a:lstStyle/>
          <a:p>
            <a:pPr algn="ctr">
              <a:spcAft>
                <a:spcPts val="500"/>
              </a:spcAft>
            </a:pPr>
            <a:endParaRPr lang="ru-RU">
              <a:solidFill>
                <a:srgbClr val="FF0000"/>
              </a:solidFill>
            </a:endParaRPr>
          </a:p>
        </p:txBody>
      </p:sp>
      <p:cxnSp>
        <p:nvCxnSpPr>
          <p:cNvPr id="43" name="Прямая со стрелкой 42">
            <a:extLst>
              <a:ext uri="{FF2B5EF4-FFF2-40B4-BE49-F238E27FC236}">
                <a16:creationId xmlns="" xmlns:a16="http://schemas.microsoft.com/office/drawing/2014/main" id="{938C0406-C4AE-45B3-A3A4-5E658CD9A3BA}"/>
              </a:ext>
            </a:extLst>
          </p:cNvPr>
          <p:cNvCxnSpPr>
            <a:cxnSpLocks/>
          </p:cNvCxnSpPr>
          <p:nvPr/>
        </p:nvCxnSpPr>
        <p:spPr>
          <a:xfrm flipV="1">
            <a:off x="7127674" y="3907353"/>
            <a:ext cx="252638" cy="69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 xmlns:a16="http://schemas.microsoft.com/office/drawing/2014/main" id="{AC8B753A-1A96-4681-A4CF-4A25DF38EE6E}"/>
              </a:ext>
            </a:extLst>
          </p:cNvPr>
          <p:cNvSpPr txBox="1"/>
          <p:nvPr/>
        </p:nvSpPr>
        <p:spPr>
          <a:xfrm>
            <a:off x="7415166" y="3774892"/>
            <a:ext cx="2039051" cy="261610"/>
          </a:xfrm>
          <a:prstGeom prst="rect">
            <a:avLst/>
          </a:prstGeom>
          <a:noFill/>
        </p:spPr>
        <p:txBody>
          <a:bodyPr wrap="square" lIns="0" rIns="0" rtlCol="0">
            <a:spAutoFit/>
          </a:bodyPr>
          <a:lstStyle/>
          <a:p>
            <a:pPr>
              <a:spcBef>
                <a:spcPts val="600"/>
              </a:spcBef>
            </a:pPr>
            <a:r>
              <a:rPr lang="en-US" sz="1100" dirty="0" smtClean="0">
                <a:solidFill>
                  <a:schemeClr val="accent1">
                    <a:lumMod val="60000"/>
                    <a:lumOff val="40000"/>
                  </a:schemeClr>
                </a:solidFill>
              </a:rPr>
              <a:t>Global minimum</a:t>
            </a:r>
            <a:endParaRPr lang="ru-RU" sz="1100" dirty="0">
              <a:solidFill>
                <a:schemeClr val="accent1">
                  <a:lumMod val="60000"/>
                  <a:lumOff val="40000"/>
                </a:schemeClr>
              </a:solidFill>
            </a:endParaRPr>
          </a:p>
        </p:txBody>
      </p:sp>
      <p:sp>
        <p:nvSpPr>
          <p:cNvPr id="46" name="Правая фигурная скобка 45">
            <a:extLst>
              <a:ext uri="{FF2B5EF4-FFF2-40B4-BE49-F238E27FC236}">
                <a16:creationId xmlns="" xmlns:a16="http://schemas.microsoft.com/office/drawing/2014/main" id="{4A30860A-D0CD-4A7F-B757-84747A7D985A}"/>
              </a:ext>
            </a:extLst>
          </p:cNvPr>
          <p:cNvSpPr/>
          <p:nvPr/>
        </p:nvSpPr>
        <p:spPr>
          <a:xfrm rot="5400000">
            <a:off x="8190466" y="3813955"/>
            <a:ext cx="104038" cy="144400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47" name="TextBox 46">
            <a:extLst>
              <a:ext uri="{FF2B5EF4-FFF2-40B4-BE49-F238E27FC236}">
                <a16:creationId xmlns="" xmlns:a16="http://schemas.microsoft.com/office/drawing/2014/main" id="{13A16B53-C04C-4337-A40F-1DED14660A55}"/>
              </a:ext>
            </a:extLst>
          </p:cNvPr>
          <p:cNvSpPr txBox="1"/>
          <p:nvPr/>
        </p:nvSpPr>
        <p:spPr>
          <a:xfrm>
            <a:off x="7484994" y="4535958"/>
            <a:ext cx="2039051" cy="261610"/>
          </a:xfrm>
          <a:prstGeom prst="rect">
            <a:avLst/>
          </a:prstGeom>
          <a:noFill/>
        </p:spPr>
        <p:txBody>
          <a:bodyPr wrap="square" lIns="0" rIns="0" rtlCol="0">
            <a:spAutoFit/>
          </a:bodyPr>
          <a:lstStyle/>
          <a:p>
            <a:pPr>
              <a:spcBef>
                <a:spcPts val="600"/>
              </a:spcBef>
            </a:pPr>
            <a:r>
              <a:rPr lang="en-US" sz="1100" dirty="0" smtClean="0">
                <a:solidFill>
                  <a:schemeClr val="accent1">
                    <a:lumMod val="60000"/>
                    <a:lumOff val="40000"/>
                  </a:schemeClr>
                </a:solidFill>
              </a:rPr>
              <a:t>Local minimum</a:t>
            </a:r>
            <a:endParaRPr lang="ru-RU" sz="1100" dirty="0">
              <a:solidFill>
                <a:schemeClr val="accent1">
                  <a:lumMod val="60000"/>
                  <a:lumOff val="40000"/>
                </a:schemeClr>
              </a:solidFill>
            </a:endParaRPr>
          </a:p>
        </p:txBody>
      </p:sp>
    </p:spTree>
    <p:extLst>
      <p:ext uri="{BB962C8B-B14F-4D97-AF65-F5344CB8AC3E}">
        <p14:creationId xmlns="" xmlns:p14="http://schemas.microsoft.com/office/powerpoint/2010/main" val="38988231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4833" y="184666"/>
            <a:ext cx="5628806" cy="369332"/>
          </a:xfrm>
          <a:prstGeom prst="rect">
            <a:avLst/>
          </a:prstGeom>
          <a:noFill/>
        </p:spPr>
        <p:txBody>
          <a:bodyPr wrap="square" rtlCol="0">
            <a:spAutoFit/>
          </a:bodyPr>
          <a:lstStyle/>
          <a:p>
            <a:r>
              <a:rPr lang="en-US" dirty="0" smtClean="0"/>
              <a:t>Global and local optimums</a:t>
            </a:r>
            <a:endParaRPr lang="ru-RU" dirty="0"/>
          </a:p>
        </p:txBody>
      </p:sp>
      <p:pic>
        <p:nvPicPr>
          <p:cNvPr id="36866" name="Picture 2" descr="Картинки по запросу &quot;Global and local optimum gif&quot;"/>
          <p:cNvPicPr>
            <a:picLocks noChangeAspect="1" noChangeArrowheads="1" noCrop="1"/>
          </p:cNvPicPr>
          <p:nvPr/>
        </p:nvPicPr>
        <p:blipFill>
          <a:blip r:embed="rId2"/>
          <a:srcRect/>
          <a:stretch>
            <a:fillRect/>
          </a:stretch>
        </p:blipFill>
        <p:spPr bwMode="auto">
          <a:xfrm>
            <a:off x="2300991" y="553998"/>
            <a:ext cx="3582648" cy="2732020"/>
          </a:xfrm>
          <a:prstGeom prst="rect">
            <a:avLst/>
          </a:prstGeom>
          <a:noFill/>
        </p:spPr>
      </p:pic>
      <p:pic>
        <p:nvPicPr>
          <p:cNvPr id="36868" name="Picture 4" descr="Картинки по запросу &quot;saddle points neural network&quot;"/>
          <p:cNvPicPr>
            <a:picLocks noChangeAspect="1" noChangeArrowheads="1"/>
          </p:cNvPicPr>
          <p:nvPr/>
        </p:nvPicPr>
        <p:blipFill>
          <a:blip r:embed="rId3"/>
          <a:srcRect/>
          <a:stretch>
            <a:fillRect/>
          </a:stretch>
        </p:blipFill>
        <p:spPr bwMode="auto">
          <a:xfrm>
            <a:off x="1242362" y="3470799"/>
            <a:ext cx="5683094" cy="1547684"/>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4" name="Прямоугольник 3"/>
              <p:cNvSpPr/>
              <p:nvPr/>
            </p:nvSpPr>
            <p:spPr>
              <a:xfrm>
                <a:off x="170597" y="1433015"/>
                <a:ext cx="5520518" cy="1563057"/>
              </a:xfrm>
              <a:prstGeom prst="rect">
                <a:avLst/>
              </a:prstGeom>
            </p:spPr>
            <p:txBody>
              <a:bodyPr wrap="square">
                <a:spAutoFit/>
              </a:bodyPr>
              <a:lstStyle/>
              <a:p>
                <a:pPr indent="449580">
                  <a:spcAft>
                    <a:spcPts val="0"/>
                  </a:spcAft>
                </a:pPr>
                <a:r>
                  <a:rPr lang="ru-RU" sz="1200">
                    <a:latin typeface="Times New Roman" panose="02020603050405020304" pitchFamily="18" charset="0"/>
                    <a:ea typeface="MS Mincho" panose="02020609040205080304" pitchFamily="49" charset="-128"/>
                    <a:cs typeface="Times New Roman" panose="02020603050405020304" pitchFamily="18" charset="0"/>
                  </a:rPr>
                  <a:t> </a:t>
                </a:r>
                <a14:m>
                  <m:oMath xmlns:m="http://schemas.openxmlformats.org/officeDocument/2006/math">
                    <m:func>
                      <m:funcPr>
                        <m:ctrlPr>
                          <a:rPr lang="ru-RU" sz="1200" i="1">
                            <a:latin typeface="Cambria Math" panose="02040503050406030204" pitchFamily="18" charset="0"/>
                            <a:ea typeface="MS Mincho" panose="02020609040205080304" pitchFamily="49" charset="-128"/>
                            <a:cs typeface="Times New Roman" panose="02020603050405020304" pitchFamily="18" charset="0"/>
                          </a:rPr>
                        </m:ctrlPr>
                      </m:funcPr>
                      <m:fName>
                        <m:limLow>
                          <m:limLowPr>
                            <m:ctrlPr>
                              <a:rPr lang="ru-RU" sz="1200" i="1">
                                <a:latin typeface="Cambria Math" panose="02040503050406030204" pitchFamily="18" charset="0"/>
                                <a:ea typeface="MS Mincho" panose="02020609040205080304" pitchFamily="49" charset="-128"/>
                                <a:cs typeface="Times New Roman" panose="02020603050405020304" pitchFamily="18" charset="0"/>
                              </a:rPr>
                            </m:ctrlPr>
                          </m:limLowPr>
                          <m:e>
                            <m:r>
                              <a:rPr lang="ru-RU" sz="1200" i="1">
                                <a:latin typeface="Cambria Math" panose="02040503050406030204" pitchFamily="18" charset="0"/>
                                <a:ea typeface="MS Mincho" panose="02020609040205080304" pitchFamily="49" charset="-128"/>
                                <a:cs typeface="Times New Roman" panose="02020603050405020304" pitchFamily="18" charset="0"/>
                              </a:rPr>
                              <m:t>𝑚𝑖𝑛𝑖𝑚𝑖𝑧𝑒</m:t>
                            </m:r>
                          </m:e>
                          <m:lim>
                            <m:r>
                              <a:rPr lang="ru-RU" sz="1200" i="1">
                                <a:latin typeface="Cambria Math" panose="02040503050406030204" pitchFamily="18" charset="0"/>
                                <a:ea typeface="MS Mincho" panose="02020609040205080304" pitchFamily="49" charset="-128"/>
                                <a:cs typeface="Times New Roman" panose="02020603050405020304" pitchFamily="18" charset="0"/>
                              </a:rPr>
                              <m:t>𝑥</m:t>
                            </m:r>
                          </m:lim>
                        </m:limLow>
                      </m:fName>
                      <m:e>
                        <m:r>
                          <a:rPr lang="ru-RU" sz="1200" i="1">
                            <a:latin typeface="Cambria Math" panose="02040503050406030204" pitchFamily="18" charset="0"/>
                            <a:ea typeface="MS Mincho" panose="02020609040205080304" pitchFamily="49" charset="-128"/>
                            <a:cs typeface="Times New Roman" panose="02020603050405020304" pitchFamily="18" charset="0"/>
                          </a:rPr>
                          <m:t>𝑓</m:t>
                        </m:r>
                        <m:r>
                          <a:rPr lang="ru-RU" sz="1200" i="1">
                            <a:latin typeface="Cambria Math" panose="02040503050406030204" pitchFamily="18" charset="0"/>
                            <a:ea typeface="MS Mincho" panose="02020609040205080304" pitchFamily="49" charset="-128"/>
                            <a:cs typeface="Times New Roman" panose="02020603050405020304" pitchFamily="18" charset="0"/>
                          </a:rPr>
                          <m:t>(</m:t>
                        </m:r>
                        <m:r>
                          <a:rPr lang="ru-RU" sz="1200" i="1">
                            <a:latin typeface="Cambria Math" panose="02040503050406030204" pitchFamily="18" charset="0"/>
                            <a:ea typeface="MS Mincho" panose="02020609040205080304" pitchFamily="49" charset="-128"/>
                            <a:cs typeface="Times New Roman" panose="02020603050405020304" pitchFamily="18" charset="0"/>
                          </a:rPr>
                          <m:t>𝑥</m:t>
                        </m:r>
                        <m:r>
                          <a:rPr lang="ru-RU" sz="1200" i="1">
                            <a:latin typeface="Cambria Math" panose="02040503050406030204" pitchFamily="18" charset="0"/>
                            <a:ea typeface="MS Mincho" panose="02020609040205080304" pitchFamily="49" charset="-128"/>
                            <a:cs typeface="Times New Roman" panose="02020603050405020304" pitchFamily="18" charset="0"/>
                          </a:rPr>
                          <m:t>)</m:t>
                        </m:r>
                      </m:e>
                    </m:func>
                  </m:oMath>
                </a14:m>
                <a:r>
                  <a:rPr lang="ru-RU" sz="1200">
                    <a:latin typeface="Times New Roman" panose="02020603050405020304" pitchFamily="18" charset="0"/>
                    <a:ea typeface="Times New Roman" panose="02020603050405020304" pitchFamily="18" charset="0"/>
                    <a:cs typeface="Times New Roman" panose="02020603050405020304" pitchFamily="18" charset="0"/>
                  </a:rPr>
                  <a:t> при  </a:t>
                </a:r>
                <a14:m>
                  <m:oMath xmlns:m="http://schemas.openxmlformats.org/officeDocument/2006/math">
                    <m:d>
                      <m:dPr>
                        <m:begChr m:val="{"/>
                        <m:endChr m:val=""/>
                        <m:ctrlPr>
                          <a:rPr lang="ru-RU" sz="1200" i="1">
                            <a:latin typeface="Cambria Math" panose="02040503050406030204" pitchFamily="18" charset="0"/>
                            <a:ea typeface="Times New Roman" panose="02020603050405020304" pitchFamily="18" charset="0"/>
                            <a:cs typeface="Times New Roman" panose="02020603050405020304" pitchFamily="18" charset="0"/>
                          </a:rPr>
                        </m:ctrlPr>
                      </m:dPr>
                      <m:e>
                        <m:eqArr>
                          <m:eqArrPr>
                            <m:ctrlPr>
                              <a:rPr lang="ru-RU" sz="1200" i="1">
                                <a:latin typeface="Cambria Math" panose="02040503050406030204" pitchFamily="18" charset="0"/>
                                <a:ea typeface="Times New Roman" panose="02020603050405020304" pitchFamily="18" charset="0"/>
                                <a:cs typeface="Times New Roman" panose="02020603050405020304" pitchFamily="18" charset="0"/>
                              </a:rPr>
                            </m:ctrlPr>
                          </m:eqArrPr>
                          <m:e>
                            <m:sSub>
                              <m:sSubPr>
                                <m:ctrlPr>
                                  <a:rPr lang="ru-RU" sz="12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00" i="1">
                                    <a:latin typeface="Cambria Math" panose="02040503050406030204" pitchFamily="18" charset="0"/>
                                    <a:ea typeface="Times New Roman" panose="02020603050405020304" pitchFamily="18" charset="0"/>
                                    <a:cs typeface="Times New Roman" panose="02020603050405020304" pitchFamily="18" charset="0"/>
                                  </a:rPr>
                                  <m:t>𝑔</m:t>
                                </m:r>
                              </m:e>
                              <m:sub>
                                <m:r>
                                  <a:rPr lang="ru-RU" sz="1200" i="1">
                                    <a:latin typeface="Cambria Math" panose="02040503050406030204" pitchFamily="18" charset="0"/>
                                    <a:ea typeface="Times New Roman" panose="02020603050405020304" pitchFamily="18" charset="0"/>
                                    <a:cs typeface="Times New Roman" panose="02020603050405020304" pitchFamily="18" charset="0"/>
                                  </a:rPr>
                                  <m:t>𝑖</m:t>
                                </m:r>
                              </m:sub>
                            </m:sSub>
                            <m:d>
                              <m:dPr>
                                <m:ctrlPr>
                                  <a:rPr lang="ru-RU" sz="1200" i="1">
                                    <a:latin typeface="Cambria Math" panose="02040503050406030204" pitchFamily="18" charset="0"/>
                                    <a:ea typeface="Times New Roman" panose="02020603050405020304" pitchFamily="18" charset="0"/>
                                    <a:cs typeface="Times New Roman" panose="02020603050405020304" pitchFamily="18" charset="0"/>
                                  </a:rPr>
                                </m:ctrlPr>
                              </m:dPr>
                              <m:e>
                                <m:r>
                                  <a:rPr lang="ru-RU" sz="1200" i="1">
                                    <a:latin typeface="Cambria Math" panose="02040503050406030204" pitchFamily="18" charset="0"/>
                                    <a:ea typeface="Times New Roman" panose="02020603050405020304" pitchFamily="18" charset="0"/>
                                    <a:cs typeface="Times New Roman" panose="02020603050405020304" pitchFamily="18" charset="0"/>
                                  </a:rPr>
                                  <m:t>𝑥</m:t>
                                </m:r>
                              </m:e>
                            </m:d>
                            <m:r>
                              <a:rPr lang="ru-RU" sz="1200" i="1">
                                <a:latin typeface="Cambria Math" panose="02040503050406030204" pitchFamily="18" charset="0"/>
                                <a:ea typeface="Times New Roman" panose="02020603050405020304" pitchFamily="18" charset="0"/>
                                <a:cs typeface="Times New Roman" panose="02020603050405020304" pitchFamily="18" charset="0"/>
                              </a:rPr>
                              <m:t>≤0,   </m:t>
                            </m:r>
                            <m:r>
                              <a:rPr lang="ru-RU" sz="1200" i="1">
                                <a:latin typeface="Cambria Math" panose="02040503050406030204" pitchFamily="18" charset="0"/>
                                <a:ea typeface="Times New Roman" panose="02020603050405020304" pitchFamily="18" charset="0"/>
                                <a:cs typeface="Times New Roman" panose="02020603050405020304" pitchFamily="18" charset="0"/>
                              </a:rPr>
                              <m:t>𝑖</m:t>
                            </m:r>
                            <m:r>
                              <a:rPr lang="ru-RU" sz="1200" i="1">
                                <a:latin typeface="Cambria Math" panose="02040503050406030204" pitchFamily="18" charset="0"/>
                                <a:ea typeface="Times New Roman" panose="02020603050405020304" pitchFamily="18" charset="0"/>
                                <a:cs typeface="Times New Roman" panose="02020603050405020304" pitchFamily="18" charset="0"/>
                              </a:rPr>
                              <m:t>=1,…,</m:t>
                            </m:r>
                            <m:r>
                              <a:rPr lang="ru-RU" sz="1200" i="1">
                                <a:latin typeface="Cambria Math" panose="02040503050406030204" pitchFamily="18" charset="0"/>
                                <a:ea typeface="Times New Roman" panose="02020603050405020304" pitchFamily="18" charset="0"/>
                                <a:cs typeface="Times New Roman" panose="02020603050405020304" pitchFamily="18" charset="0"/>
                              </a:rPr>
                              <m:t>𝑚</m:t>
                            </m:r>
                          </m:e>
                          <m:e>
                            <m:sSub>
                              <m:sSubPr>
                                <m:ctrlPr>
                                  <a:rPr lang="ru-RU" sz="1200" i="1">
                                    <a:latin typeface="Cambria Math" panose="02040503050406030204" pitchFamily="18" charset="0"/>
                                    <a:ea typeface="Times New Roman" panose="02020603050405020304" pitchFamily="18" charset="0"/>
                                    <a:cs typeface="Times New Roman" panose="02020603050405020304" pitchFamily="18" charset="0"/>
                                  </a:rPr>
                                </m:ctrlPr>
                              </m:sSubPr>
                              <m:e>
                                <m:r>
                                  <a:rPr lang="ru-RU" sz="1200" i="1">
                                    <a:latin typeface="Cambria Math" panose="02040503050406030204" pitchFamily="18" charset="0"/>
                                    <a:ea typeface="Times New Roman" panose="02020603050405020304" pitchFamily="18" charset="0"/>
                                    <a:cs typeface="Times New Roman" panose="02020603050405020304" pitchFamily="18" charset="0"/>
                                  </a:rPr>
                                  <m:t>h</m:t>
                                </m:r>
                              </m:e>
                              <m:sub>
                                <m:r>
                                  <a:rPr lang="ru-RU" sz="1200" i="1">
                                    <a:latin typeface="Cambria Math" panose="02040503050406030204" pitchFamily="18" charset="0"/>
                                    <a:ea typeface="Times New Roman" panose="02020603050405020304" pitchFamily="18" charset="0"/>
                                    <a:cs typeface="Times New Roman" panose="02020603050405020304" pitchFamily="18" charset="0"/>
                                  </a:rPr>
                                  <m:t>𝑗</m:t>
                                </m:r>
                              </m:sub>
                            </m:sSub>
                            <m:d>
                              <m:dPr>
                                <m:ctrlPr>
                                  <a:rPr lang="ru-RU" sz="1200" i="1">
                                    <a:latin typeface="Cambria Math" panose="02040503050406030204" pitchFamily="18" charset="0"/>
                                    <a:ea typeface="Times New Roman" panose="02020603050405020304" pitchFamily="18" charset="0"/>
                                    <a:cs typeface="Times New Roman" panose="02020603050405020304" pitchFamily="18" charset="0"/>
                                  </a:rPr>
                                </m:ctrlPr>
                              </m:dPr>
                              <m:e>
                                <m:r>
                                  <a:rPr lang="ru-RU" sz="1200" i="1">
                                    <a:latin typeface="Cambria Math" panose="02040503050406030204" pitchFamily="18" charset="0"/>
                                    <a:ea typeface="Times New Roman" panose="02020603050405020304" pitchFamily="18" charset="0"/>
                                    <a:cs typeface="Times New Roman" panose="02020603050405020304" pitchFamily="18" charset="0"/>
                                  </a:rPr>
                                  <m:t>𝑥</m:t>
                                </m:r>
                              </m:e>
                            </m:d>
                            <m:r>
                              <a:rPr lang="ru-RU" sz="1200" i="1">
                                <a:latin typeface="Cambria Math" panose="02040503050406030204" pitchFamily="18" charset="0"/>
                                <a:ea typeface="Times New Roman" panose="02020603050405020304" pitchFamily="18" charset="0"/>
                                <a:cs typeface="Times New Roman" panose="02020603050405020304" pitchFamily="18" charset="0"/>
                              </a:rPr>
                              <m:t>=0,   </m:t>
                            </m:r>
                            <m:r>
                              <a:rPr lang="ru-RU" sz="1200" i="1">
                                <a:latin typeface="Cambria Math" panose="02040503050406030204" pitchFamily="18" charset="0"/>
                                <a:ea typeface="Times New Roman" panose="02020603050405020304" pitchFamily="18" charset="0"/>
                                <a:cs typeface="Times New Roman" panose="02020603050405020304" pitchFamily="18" charset="0"/>
                              </a:rPr>
                              <m:t>𝑗</m:t>
                            </m:r>
                            <m:r>
                              <a:rPr lang="ru-RU" sz="1200" i="1">
                                <a:latin typeface="Cambria Math" panose="02040503050406030204" pitchFamily="18" charset="0"/>
                                <a:ea typeface="Times New Roman" panose="02020603050405020304" pitchFamily="18" charset="0"/>
                                <a:cs typeface="Times New Roman" panose="02020603050405020304" pitchFamily="18" charset="0"/>
                              </a:rPr>
                              <m:t>=1,…,</m:t>
                            </m:r>
                            <m:r>
                              <a:rPr lang="ru-RU" sz="1200" i="1">
                                <a:latin typeface="Cambria Math" panose="02040503050406030204" pitchFamily="18" charset="0"/>
                                <a:ea typeface="Times New Roman" panose="02020603050405020304" pitchFamily="18" charset="0"/>
                                <a:cs typeface="Times New Roman" panose="02020603050405020304" pitchFamily="18" charset="0"/>
                              </a:rPr>
                              <m:t>𝑝</m:t>
                            </m:r>
                          </m:e>
                        </m:eqArr>
                      </m:e>
                    </m:d>
                  </m:oMath>
                </a14:m>
                <a:r>
                  <a:rPr lang="ru-RU" sz="1200">
                    <a:latin typeface="Times New Roman" panose="02020603050405020304" pitchFamily="18" charset="0"/>
                    <a:ea typeface="Times New Roman" panose="02020603050405020304" pitchFamily="18" charset="0"/>
                    <a:cs typeface="Times New Roman" panose="02020603050405020304" pitchFamily="18" charset="0"/>
                  </a:rPr>
                  <a:t>,</a:t>
                </a:r>
                <a:endParaRPr lang="ru-RU" sz="1200">
                  <a:latin typeface="Cambria" panose="02040503050406030204" pitchFamily="18" charset="0"/>
                  <a:ea typeface="MS Mincho" panose="02020609040205080304" pitchFamily="49" charset="-128"/>
                  <a:cs typeface="Times New Roman" panose="02020603050405020304" pitchFamily="18" charset="0"/>
                </a:endParaRPr>
              </a:p>
              <a:p>
                <a:pPr algn="just">
                  <a:spcAft>
                    <a:spcPts val="0"/>
                  </a:spcAft>
                </a:pPr>
                <a:r>
                  <a:rPr lang="ru-RU" sz="1200">
                    <a:latin typeface="Times New Roman" panose="02020603050405020304" pitchFamily="18" charset="0"/>
                    <a:ea typeface="Times New Roman" panose="02020603050405020304" pitchFamily="18" charset="0"/>
                    <a:cs typeface="Times New Roman" panose="02020603050405020304" pitchFamily="18" charset="0"/>
                  </a:rPr>
                  <a:t>где</a:t>
                </a:r>
                <a:endParaRPr lang="ru-RU" sz="1200">
                  <a:latin typeface="Cambria" panose="02040503050406030204" pitchFamily="18" charset="0"/>
                  <a:ea typeface="MS Mincho" panose="02020609040205080304" pitchFamily="49" charset="-128"/>
                  <a:cs typeface="Times New Roman" panose="02020603050405020304" pitchFamily="18" charset="0"/>
                </a:endParaRPr>
              </a:p>
              <a:p>
                <a:pPr marL="342900" lvl="0" indent="-342900" algn="just">
                  <a:lnSpc>
                    <a:spcPct val="107000"/>
                  </a:lnSpc>
                  <a:spcAft>
                    <a:spcPts val="0"/>
                  </a:spcAft>
                  <a:buFont typeface="Symbol" panose="05050102010706020507" pitchFamily="18" charset="2"/>
                  <a:buChar char=""/>
                </a:pPr>
                <a14:m>
                  <m:oMath xmlns:m="http://schemas.openxmlformats.org/officeDocument/2006/math">
                    <m:r>
                      <a:rPr lang="en-US" sz="1200" i="1">
                        <a:latin typeface="Cambria Math" panose="02040503050406030204" pitchFamily="18" charset="0"/>
                        <a:ea typeface="Calibri" panose="020F0502020204030204" pitchFamily="34" charset="0"/>
                      </a:rPr>
                      <m:t>𝑓</m:t>
                    </m:r>
                    <m:r>
                      <a:rPr lang="ru-RU" sz="1200" i="1">
                        <a:latin typeface="Cambria Math" panose="02040503050406030204" pitchFamily="18" charset="0"/>
                        <a:ea typeface="Calibri" panose="020F0502020204030204" pitchFamily="34" charset="0"/>
                      </a:rPr>
                      <m:t>: </m:t>
                    </m:r>
                    <m:sSup>
                      <m:sSupPr>
                        <m:ctrlPr>
                          <a:rPr lang="ru-RU" sz="1200" i="1">
                            <a:latin typeface="Cambria Math" panose="02040503050406030204" pitchFamily="18" charset="0"/>
                            <a:ea typeface="Calibri" panose="020F0502020204030204" pitchFamily="34" charset="0"/>
                          </a:rPr>
                        </m:ctrlPr>
                      </m:sSupPr>
                      <m:e>
                        <m:r>
                          <a:rPr lang="ru-RU" sz="1200" i="1">
                            <a:latin typeface="Cambria Math" panose="02040503050406030204" pitchFamily="18" charset="0"/>
                            <a:ea typeface="Calibri" panose="020F0502020204030204" pitchFamily="34" charset="0"/>
                          </a:rPr>
                          <m:t>ℝ</m:t>
                        </m:r>
                      </m:e>
                      <m:sup>
                        <m:r>
                          <a:rPr lang="en-US" sz="1200" i="1">
                            <a:latin typeface="Cambria Math" panose="02040503050406030204" pitchFamily="18" charset="0"/>
                            <a:ea typeface="Calibri" panose="020F0502020204030204" pitchFamily="34" charset="0"/>
                          </a:rPr>
                          <m:t>𝑛</m:t>
                        </m:r>
                      </m:sup>
                    </m:sSup>
                    <m:r>
                      <a:rPr lang="ru-RU" sz="1200" i="1">
                        <a:latin typeface="Cambria Math" panose="02040503050406030204" pitchFamily="18" charset="0"/>
                        <a:ea typeface="Calibri" panose="020F0502020204030204" pitchFamily="34" charset="0"/>
                      </a:rPr>
                      <m:t>→</m:t>
                    </m:r>
                    <m:r>
                      <a:rPr lang="ru-RU" sz="1200" i="1">
                        <a:latin typeface="Cambria Math" panose="02040503050406030204" pitchFamily="18" charset="0"/>
                        <a:ea typeface="Calibri" panose="020F0502020204030204" pitchFamily="34" charset="0"/>
                      </a:rPr>
                      <m:t>ℝ</m:t>
                    </m:r>
                  </m:oMath>
                </a14:m>
                <a:r>
                  <a:rPr lang="ru-RU" sz="1200" i="1">
                    <a:latin typeface="Times New Roman" panose="02020603050405020304" pitchFamily="18" charset="0"/>
                    <a:ea typeface="Times New Roman" panose="02020603050405020304" pitchFamily="18" charset="0"/>
                  </a:rPr>
                  <a:t> – </a:t>
                </a:r>
                <a:r>
                  <a:rPr lang="ru-RU" sz="1200">
                    <a:latin typeface="Times New Roman" panose="02020603050405020304" pitchFamily="18" charset="0"/>
                    <a:ea typeface="Times New Roman" panose="02020603050405020304" pitchFamily="18" charset="0"/>
                  </a:rPr>
                  <a:t>целевая </a:t>
                </a:r>
                <a:r>
                  <a:rPr lang="ru-RU" sz="1200" smtClean="0">
                    <a:latin typeface="Times New Roman" panose="02020603050405020304" pitchFamily="18" charset="0"/>
                    <a:ea typeface="Times New Roman" panose="02020603050405020304" pitchFamily="18" charset="0"/>
                  </a:rPr>
                  <a:t>функция</a:t>
                </a:r>
                <a:r>
                  <a:rPr lang="en-US" sz="1200" smtClean="0">
                    <a:latin typeface="Times New Roman" panose="02020603050405020304" pitchFamily="18" charset="0"/>
                    <a:ea typeface="Times New Roman" panose="02020603050405020304" pitchFamily="18" charset="0"/>
                  </a:rPr>
                  <a:t>;</a:t>
                </a:r>
                <a:endParaRPr lang="ru-RU" sz="1200">
                  <a:effectLst/>
                  <a:latin typeface="Times New Roman" panose="02020603050405020304" pitchFamily="18" charset="0"/>
                  <a:ea typeface="Calibri" panose="020F0502020204030204" pitchFamily="34" charset="0"/>
                </a:endParaRPr>
              </a:p>
              <a:p>
                <a:pPr marL="342900" lvl="0" indent="-342900" algn="just">
                  <a:lnSpc>
                    <a:spcPct val="107000"/>
                  </a:lnSpc>
                  <a:spcAft>
                    <a:spcPts val="0"/>
                  </a:spcAft>
                  <a:buFont typeface="Symbol" panose="05050102010706020507" pitchFamily="18" charset="2"/>
                  <a:buChar char=""/>
                </a:pPr>
                <a14:m>
                  <m:oMath xmlns:m="http://schemas.openxmlformats.org/officeDocument/2006/math">
                    <m:sSub>
                      <m:sSubPr>
                        <m:ctrlPr>
                          <a:rPr lang="ru-RU" sz="1200" i="1">
                            <a:latin typeface="Cambria Math" panose="02040503050406030204" pitchFamily="18" charset="0"/>
                            <a:ea typeface="Times New Roman" panose="02020603050405020304" pitchFamily="18" charset="0"/>
                          </a:rPr>
                        </m:ctrlPr>
                      </m:sSubPr>
                      <m:e>
                        <m:r>
                          <a:rPr lang="en-US" sz="1200" i="1">
                            <a:latin typeface="Cambria Math" panose="02040503050406030204" pitchFamily="18" charset="0"/>
                            <a:ea typeface="Times New Roman" panose="02020603050405020304" pitchFamily="18" charset="0"/>
                          </a:rPr>
                          <m:t>𝑔</m:t>
                        </m:r>
                      </m:e>
                      <m:sub>
                        <m:r>
                          <a:rPr lang="en-US" sz="1200" i="1">
                            <a:latin typeface="Cambria Math" panose="02040503050406030204" pitchFamily="18" charset="0"/>
                            <a:ea typeface="Times New Roman" panose="02020603050405020304" pitchFamily="18" charset="0"/>
                          </a:rPr>
                          <m:t>𝑖</m:t>
                        </m:r>
                      </m:sub>
                    </m:sSub>
                    <m:d>
                      <m:dPr>
                        <m:ctrlPr>
                          <a:rPr lang="ru-RU" sz="1200" i="1">
                            <a:latin typeface="Cambria Math" panose="02040503050406030204" pitchFamily="18" charset="0"/>
                            <a:ea typeface="Times New Roman" panose="02020603050405020304" pitchFamily="18" charset="0"/>
                          </a:rPr>
                        </m:ctrlPr>
                      </m:dPr>
                      <m:e>
                        <m:r>
                          <a:rPr lang="en-US" sz="1200" i="1">
                            <a:latin typeface="Cambria Math" panose="02040503050406030204" pitchFamily="18" charset="0"/>
                            <a:ea typeface="Times New Roman" panose="02020603050405020304" pitchFamily="18" charset="0"/>
                          </a:rPr>
                          <m:t>𝑥</m:t>
                        </m:r>
                      </m:e>
                    </m:d>
                    <m:r>
                      <a:rPr lang="ru-RU" sz="1200" i="1">
                        <a:latin typeface="Cambria Math" panose="02040503050406030204" pitchFamily="18" charset="0"/>
                        <a:ea typeface="Times New Roman" panose="02020603050405020304" pitchFamily="18" charset="0"/>
                      </a:rPr>
                      <m:t>≤0</m:t>
                    </m:r>
                  </m:oMath>
                </a14:m>
                <a:r>
                  <a:rPr lang="ru-RU" sz="1200">
                    <a:latin typeface="Times New Roman" panose="02020603050405020304" pitchFamily="18" charset="0"/>
                    <a:ea typeface="Times New Roman" panose="02020603050405020304" pitchFamily="18" charset="0"/>
                  </a:rPr>
                  <a:t> – ограничения в виде неравенств;</a:t>
                </a:r>
                <a:endParaRPr lang="ru-RU" sz="1200">
                  <a:effectLst/>
                  <a:latin typeface="Times New Roman" panose="02020603050405020304" pitchFamily="18" charset="0"/>
                  <a:ea typeface="Calibri" panose="020F0502020204030204" pitchFamily="34" charset="0"/>
                </a:endParaRPr>
              </a:p>
              <a:p>
                <a:pPr marL="342900" lvl="0" indent="-342900" algn="just">
                  <a:lnSpc>
                    <a:spcPct val="107000"/>
                  </a:lnSpc>
                  <a:spcAft>
                    <a:spcPts val="0"/>
                  </a:spcAft>
                  <a:buFont typeface="Symbol" panose="05050102010706020507" pitchFamily="18" charset="2"/>
                  <a:buChar char=""/>
                </a:pPr>
                <a14:m>
                  <m:oMath xmlns:m="http://schemas.openxmlformats.org/officeDocument/2006/math">
                    <m:sSub>
                      <m:sSubPr>
                        <m:ctrlPr>
                          <a:rPr lang="ru-RU" sz="1200" i="1">
                            <a:latin typeface="Cambria Math" panose="02040503050406030204" pitchFamily="18" charset="0"/>
                            <a:ea typeface="Times New Roman" panose="02020603050405020304" pitchFamily="18" charset="0"/>
                          </a:rPr>
                        </m:ctrlPr>
                      </m:sSubPr>
                      <m:e>
                        <m:r>
                          <a:rPr lang="ru-RU" sz="1200" i="1">
                            <a:latin typeface="Cambria Math" panose="02040503050406030204" pitchFamily="18" charset="0"/>
                            <a:ea typeface="Times New Roman" panose="02020603050405020304" pitchFamily="18" charset="0"/>
                          </a:rPr>
                          <m:t>h</m:t>
                        </m:r>
                      </m:e>
                      <m:sub>
                        <m:r>
                          <a:rPr lang="en-US" sz="1200" i="1">
                            <a:latin typeface="Cambria Math" panose="02040503050406030204" pitchFamily="18" charset="0"/>
                            <a:ea typeface="Times New Roman" panose="02020603050405020304" pitchFamily="18" charset="0"/>
                          </a:rPr>
                          <m:t>𝑗</m:t>
                        </m:r>
                      </m:sub>
                    </m:sSub>
                    <m:d>
                      <m:dPr>
                        <m:ctrlPr>
                          <a:rPr lang="ru-RU" sz="1200" i="1">
                            <a:latin typeface="Cambria Math" panose="02040503050406030204" pitchFamily="18" charset="0"/>
                            <a:ea typeface="Times New Roman" panose="02020603050405020304" pitchFamily="18" charset="0"/>
                          </a:rPr>
                        </m:ctrlPr>
                      </m:dPr>
                      <m:e>
                        <m:r>
                          <a:rPr lang="en-US" sz="1200" i="1">
                            <a:latin typeface="Cambria Math" panose="02040503050406030204" pitchFamily="18" charset="0"/>
                            <a:ea typeface="Times New Roman" panose="02020603050405020304" pitchFamily="18" charset="0"/>
                          </a:rPr>
                          <m:t>𝑥</m:t>
                        </m:r>
                      </m:e>
                    </m:d>
                    <m:r>
                      <a:rPr lang="ru-RU" sz="1200" i="1">
                        <a:latin typeface="Cambria Math" panose="02040503050406030204" pitchFamily="18" charset="0"/>
                        <a:ea typeface="Times New Roman" panose="02020603050405020304" pitchFamily="18" charset="0"/>
                      </a:rPr>
                      <m:t>=0</m:t>
                    </m:r>
                  </m:oMath>
                </a14:m>
                <a:r>
                  <a:rPr lang="ru-RU" sz="1200">
                    <a:latin typeface="Times New Roman" panose="02020603050405020304" pitchFamily="18" charset="0"/>
                    <a:ea typeface="Times New Roman" panose="02020603050405020304" pitchFamily="18" charset="0"/>
                  </a:rPr>
                  <a:t> – ограничения в виде равенств;</a:t>
                </a:r>
                <a:endParaRPr lang="ru-RU" sz="1200">
                  <a:effectLst/>
                  <a:latin typeface="Times New Roman" panose="02020603050405020304" pitchFamily="18" charset="0"/>
                  <a:ea typeface="Calibri" panose="020F0502020204030204" pitchFamily="34" charset="0"/>
                </a:endParaRPr>
              </a:p>
              <a:p>
                <a:pPr marL="342900" lvl="0" indent="-342900" algn="just">
                  <a:lnSpc>
                    <a:spcPct val="107000"/>
                  </a:lnSpc>
                  <a:spcAft>
                    <a:spcPts val="800"/>
                  </a:spcAft>
                  <a:buFont typeface="Symbol" panose="05050102010706020507" pitchFamily="18" charset="2"/>
                  <a:buChar char=""/>
                </a:pPr>
                <a14:m>
                  <m:oMath xmlns:m="http://schemas.openxmlformats.org/officeDocument/2006/math">
                    <m:r>
                      <a:rPr lang="en-US" sz="1200" i="1">
                        <a:latin typeface="Cambria Math" panose="02040503050406030204" pitchFamily="18" charset="0"/>
                        <a:ea typeface="Times New Roman" panose="02020603050405020304" pitchFamily="18" charset="0"/>
                      </a:rPr>
                      <m:t>𝑚</m:t>
                    </m:r>
                    <m:r>
                      <a:rPr lang="en-US" sz="1200" i="1">
                        <a:latin typeface="Cambria Math" panose="02040503050406030204" pitchFamily="18" charset="0"/>
                        <a:ea typeface="Times New Roman" panose="02020603050405020304" pitchFamily="18" charset="0"/>
                      </a:rPr>
                      <m:t>≥0,  </m:t>
                    </m:r>
                    <m:r>
                      <a:rPr lang="en-US" sz="1200" i="1">
                        <a:latin typeface="Cambria Math" panose="02040503050406030204" pitchFamily="18" charset="0"/>
                        <a:ea typeface="Times New Roman" panose="02020603050405020304" pitchFamily="18" charset="0"/>
                      </a:rPr>
                      <m:t>𝑝</m:t>
                    </m:r>
                    <m:r>
                      <a:rPr lang="en-US" sz="1200" i="1">
                        <a:latin typeface="Cambria Math" panose="02040503050406030204" pitchFamily="18" charset="0"/>
                        <a:ea typeface="Times New Roman" panose="02020603050405020304" pitchFamily="18" charset="0"/>
                      </a:rPr>
                      <m:t>≥0</m:t>
                    </m:r>
                  </m:oMath>
                </a14:m>
                <a:r>
                  <a:rPr lang="en-US" sz="1200">
                    <a:latin typeface="Times New Roman" panose="02020603050405020304" pitchFamily="18" charset="0"/>
                    <a:ea typeface="Times New Roman" panose="02020603050405020304" pitchFamily="18" charset="0"/>
                  </a:rPr>
                  <a:t>.</a:t>
                </a:r>
                <a:endParaRPr lang="ru-RU" sz="1200">
                  <a:effectLst/>
                  <a:latin typeface="Times New Roman" panose="02020603050405020304" pitchFamily="18" charset="0"/>
                  <a:ea typeface="Calibri" panose="020F0502020204030204" pitchFamily="34" charset="0"/>
                </a:endParaRPr>
              </a:p>
            </p:txBody>
          </p:sp>
        </mc:Choice>
        <mc:Fallback>
          <p:sp>
            <p:nvSpPr>
              <p:cNvPr id="4" name="Прямоугольник 3"/>
              <p:cNvSpPr>
                <a:spLocks noRot="1" noChangeAspect="1" noMove="1" noResize="1" noEditPoints="1" noAdjustHandles="1" noChangeArrowheads="1" noChangeShapeType="1" noTextEdit="1"/>
              </p:cNvSpPr>
              <p:nvPr/>
            </p:nvSpPr>
            <p:spPr>
              <a:xfrm>
                <a:off x="170597" y="1433015"/>
                <a:ext cx="5520518" cy="1563057"/>
              </a:xfrm>
              <a:prstGeom prst="rect">
                <a:avLst/>
              </a:prstGeom>
              <a:blipFill>
                <a:blip r:embed="rId2"/>
                <a:stretch>
                  <a:fillRect l="-110" t="-67969" b="-34766"/>
                </a:stretch>
              </a:blipFill>
            </p:spPr>
            <p:txBody>
              <a:bodyPr/>
              <a:lstStyle/>
              <a:p>
                <a:r>
                  <a:rPr lang="ru-RU">
                    <a:noFill/>
                  </a:rPr>
                  <a:t> </a:t>
                </a:r>
              </a:p>
            </p:txBody>
          </p:sp>
        </mc:Fallback>
      </mc:AlternateContent>
      <p:pic>
        <p:nvPicPr>
          <p:cNvPr id="9" name="Рисунок 8"/>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018663" y="2772938"/>
            <a:ext cx="2763671" cy="1971419"/>
          </a:xfrm>
          <a:prstGeom prst="rect">
            <a:avLst/>
          </a:prstGeom>
        </p:spPr>
      </p:pic>
      <p:sp>
        <p:nvSpPr>
          <p:cNvPr id="10" name="TextBox 9"/>
          <p:cNvSpPr txBox="1"/>
          <p:nvPr/>
        </p:nvSpPr>
        <p:spPr>
          <a:xfrm>
            <a:off x="6380329" y="4744357"/>
            <a:ext cx="1736845" cy="307777"/>
          </a:xfrm>
          <a:prstGeom prst="rect">
            <a:avLst/>
          </a:prstGeom>
          <a:noFill/>
        </p:spPr>
        <p:txBody>
          <a:bodyPr wrap="square" lIns="0" rIns="0" rtlCol="0">
            <a:spAutoFit/>
          </a:bodyPr>
          <a:lstStyle/>
          <a:p>
            <a:pPr>
              <a:spcBef>
                <a:spcPts val="600"/>
              </a:spcBef>
            </a:pPr>
            <a:r>
              <a:rPr lang="en-US" sz="1400" dirty="0" smtClean="0"/>
              <a:t>Visualization</a:t>
            </a:r>
            <a:endParaRPr lang="ru-RU" sz="1400" dirty="0" smtClean="0"/>
          </a:p>
        </p:txBody>
      </p:sp>
      <p:pic>
        <p:nvPicPr>
          <p:cNvPr id="11" name="Рисунок 10"/>
          <p:cNvPicPr/>
          <p:nvPr/>
        </p:nvPicPr>
        <p:blipFill>
          <a:blip r:embed="rId4"/>
          <a:stretch>
            <a:fillRect/>
          </a:stretch>
        </p:blipFill>
        <p:spPr>
          <a:xfrm>
            <a:off x="6666929" y="1023582"/>
            <a:ext cx="2115405" cy="1439839"/>
          </a:xfrm>
          <a:prstGeom prst="rect">
            <a:avLst/>
          </a:prstGeom>
        </p:spPr>
      </p:pic>
      <p:sp>
        <p:nvSpPr>
          <p:cNvPr id="12" name="TextBox 11"/>
          <p:cNvSpPr txBox="1"/>
          <p:nvPr/>
        </p:nvSpPr>
        <p:spPr>
          <a:xfrm>
            <a:off x="6434920" y="2486167"/>
            <a:ext cx="2763671" cy="246221"/>
          </a:xfrm>
          <a:prstGeom prst="rect">
            <a:avLst/>
          </a:prstGeom>
          <a:noFill/>
        </p:spPr>
        <p:txBody>
          <a:bodyPr wrap="square" lIns="0" rIns="0" rtlCol="0">
            <a:spAutoFit/>
          </a:bodyPr>
          <a:lstStyle/>
          <a:p>
            <a:pPr algn="ctr"/>
            <a:r>
              <a:rPr lang="en-US" sz="1000" dirty="0" smtClean="0"/>
              <a:t>Example for conditional min</a:t>
            </a:r>
            <a:endParaRPr lang="ru-RU" sz="1000" dirty="0" smtClean="0"/>
          </a:p>
        </p:txBody>
      </p:sp>
      <p:pic>
        <p:nvPicPr>
          <p:cNvPr id="13" name="Рисунок 12"/>
          <p:cNvPicPr/>
          <p:nvPr/>
        </p:nvPicPr>
        <p:blipFill>
          <a:blip r:embed="rId5"/>
          <a:stretch>
            <a:fillRect/>
          </a:stretch>
        </p:blipFill>
        <p:spPr>
          <a:xfrm>
            <a:off x="4383778" y="1057700"/>
            <a:ext cx="2187619" cy="1392073"/>
          </a:xfrm>
          <a:prstGeom prst="rect">
            <a:avLst/>
          </a:prstGeom>
        </p:spPr>
      </p:pic>
      <p:sp>
        <p:nvSpPr>
          <p:cNvPr id="14" name="TextBox 13"/>
          <p:cNvSpPr txBox="1"/>
          <p:nvPr/>
        </p:nvSpPr>
        <p:spPr>
          <a:xfrm>
            <a:off x="4173941" y="2495266"/>
            <a:ext cx="2763671" cy="246221"/>
          </a:xfrm>
          <a:prstGeom prst="rect">
            <a:avLst/>
          </a:prstGeom>
          <a:noFill/>
        </p:spPr>
        <p:txBody>
          <a:bodyPr wrap="square" lIns="0" rIns="0" rtlCol="0">
            <a:spAutoFit/>
          </a:bodyPr>
          <a:lstStyle/>
          <a:p>
            <a:pPr algn="ctr">
              <a:spcBef>
                <a:spcPts val="600"/>
              </a:spcBef>
            </a:pPr>
            <a:r>
              <a:rPr lang="en-US" sz="1000" dirty="0" smtClean="0"/>
              <a:t>Unconditional min</a:t>
            </a:r>
            <a:endParaRPr lang="ru-RU" sz="1000" dirty="0" smtClean="0"/>
          </a:p>
        </p:txBody>
      </p:sp>
      <p:sp>
        <p:nvSpPr>
          <p:cNvPr id="16" name="Прямоугольник 15"/>
          <p:cNvSpPr/>
          <p:nvPr/>
        </p:nvSpPr>
        <p:spPr>
          <a:xfrm>
            <a:off x="205001" y="3069471"/>
            <a:ext cx="1337610" cy="276999"/>
          </a:xfrm>
          <a:prstGeom prst="rect">
            <a:avLst/>
          </a:prstGeom>
        </p:spPr>
        <p:txBody>
          <a:bodyPr wrap="none">
            <a:spAutoFit/>
          </a:bodyPr>
          <a:lstStyle/>
          <a:p>
            <a:r>
              <a:rPr lang="en-US" sz="1200" b="1" dirty="0" smtClean="0"/>
              <a:t>Newton methods:</a:t>
            </a:r>
            <a:endParaRPr lang="ru-RU" sz="1200" b="1" dirty="0"/>
          </a:p>
        </p:txBody>
      </p:sp>
      <p:sp>
        <p:nvSpPr>
          <p:cNvPr id="17" name="Прямоугольник 16"/>
          <p:cNvSpPr/>
          <p:nvPr/>
        </p:nvSpPr>
        <p:spPr>
          <a:xfrm>
            <a:off x="-286603" y="1081702"/>
            <a:ext cx="5581934" cy="461665"/>
          </a:xfrm>
          <a:prstGeom prst="rect">
            <a:avLst/>
          </a:prstGeom>
        </p:spPr>
        <p:txBody>
          <a:bodyPr wrap="square">
            <a:spAutoFit/>
          </a:bodyPr>
          <a:lstStyle/>
          <a:p>
            <a:pPr indent="449580"/>
            <a:r>
              <a:rPr lang="en-US" sz="1200" dirty="0" smtClean="0">
                <a:solidFill>
                  <a:srgbClr val="000000"/>
                </a:solidFill>
                <a:latin typeface="Times New Roman" panose="02020603050405020304" pitchFamily="18" charset="0"/>
                <a:ea typeface="MS Mincho" panose="02020609040205080304" pitchFamily="49" charset="-128"/>
                <a:cs typeface="Times New Roman" panose="02020603050405020304" pitchFamily="18" charset="0"/>
              </a:rPr>
              <a:t>In general, the optimization problem</a:t>
            </a:r>
          </a:p>
          <a:p>
            <a:pPr indent="449580"/>
            <a:r>
              <a:rPr lang="en-US" sz="1200" dirty="0" smtClean="0">
                <a:solidFill>
                  <a:srgbClr val="000000"/>
                </a:solidFill>
                <a:latin typeface="Times New Roman" panose="02020603050405020304" pitchFamily="18" charset="0"/>
                <a:ea typeface="MS Mincho" panose="02020609040205080304" pitchFamily="49" charset="-128"/>
                <a:cs typeface="Times New Roman" panose="02020603050405020304" pitchFamily="18" charset="0"/>
              </a:rPr>
              <a:t>  can be written as:</a:t>
            </a:r>
            <a:endParaRPr lang="en-US" sz="1200" dirty="0">
              <a:solidFill>
                <a:srgbClr val="000000"/>
              </a:solidFill>
              <a:latin typeface="Times New Roman" panose="02020603050405020304" pitchFamily="18" charset="0"/>
              <a:ea typeface="MS Mincho" panose="02020609040205080304" pitchFamily="49" charset="-128"/>
              <a:cs typeface="Times New Roman" panose="02020603050405020304" pitchFamily="18" charset="0"/>
            </a:endParaRPr>
          </a:p>
        </p:txBody>
      </p:sp>
      <p:sp>
        <p:nvSpPr>
          <p:cNvPr id="18" name="Прямоугольник 17"/>
          <p:cNvSpPr/>
          <p:nvPr/>
        </p:nvSpPr>
        <p:spPr>
          <a:xfrm>
            <a:off x="205001" y="780701"/>
            <a:ext cx="1177438" cy="276999"/>
          </a:xfrm>
          <a:prstGeom prst="rect">
            <a:avLst/>
          </a:prstGeom>
        </p:spPr>
        <p:txBody>
          <a:bodyPr wrap="none">
            <a:spAutoFit/>
          </a:bodyPr>
          <a:lstStyle/>
          <a:p>
            <a:r>
              <a:rPr lang="en-US" sz="1200" b="1" dirty="0" smtClean="0"/>
              <a:t>Setting the task</a:t>
            </a:r>
            <a:endParaRPr lang="ru-RU" sz="1200" b="1" dirty="0"/>
          </a:p>
        </p:txBody>
      </p:sp>
      <p:sp>
        <p:nvSpPr>
          <p:cNvPr id="20" name="TextBox 19"/>
          <p:cNvSpPr txBox="1"/>
          <p:nvPr/>
        </p:nvSpPr>
        <p:spPr>
          <a:xfrm>
            <a:off x="329784" y="119921"/>
            <a:ext cx="4965547" cy="400110"/>
          </a:xfrm>
          <a:prstGeom prst="rect">
            <a:avLst/>
          </a:prstGeom>
          <a:noFill/>
        </p:spPr>
        <p:txBody>
          <a:bodyPr wrap="square" rtlCol="0">
            <a:spAutoFit/>
          </a:bodyPr>
          <a:lstStyle/>
          <a:p>
            <a:r>
              <a:rPr lang="en-US" sz="2000" dirty="0" smtClean="0"/>
              <a:t>Newton methods</a:t>
            </a:r>
            <a:endParaRPr lang="ru-RU" sz="2000" dirty="0"/>
          </a:p>
        </p:txBody>
      </p:sp>
      <p:sp>
        <p:nvSpPr>
          <p:cNvPr id="21" name="TextBox 20"/>
          <p:cNvSpPr txBox="1"/>
          <p:nvPr/>
        </p:nvSpPr>
        <p:spPr>
          <a:xfrm>
            <a:off x="1382438" y="2126607"/>
            <a:ext cx="2020329" cy="646331"/>
          </a:xfrm>
          <a:prstGeom prst="rect">
            <a:avLst/>
          </a:prstGeom>
          <a:solidFill>
            <a:schemeClr val="bg1"/>
          </a:solidFill>
        </p:spPr>
        <p:txBody>
          <a:bodyPr wrap="square" rtlCol="0">
            <a:spAutoFit/>
          </a:bodyPr>
          <a:lstStyle/>
          <a:p>
            <a:r>
              <a:rPr lang="en-US" sz="1200" dirty="0" smtClean="0">
                <a:solidFill>
                  <a:srgbClr val="000000"/>
                </a:solidFill>
              </a:rPr>
              <a:t>target function</a:t>
            </a:r>
          </a:p>
          <a:p>
            <a:r>
              <a:rPr lang="en-US" sz="1200" dirty="0" smtClean="0">
                <a:solidFill>
                  <a:srgbClr val="000000"/>
                </a:solidFill>
              </a:rPr>
              <a:t>conditions as inequalities</a:t>
            </a:r>
          </a:p>
          <a:p>
            <a:r>
              <a:rPr lang="en-US" sz="1200" dirty="0" smtClean="0">
                <a:solidFill>
                  <a:srgbClr val="000000"/>
                </a:solidFill>
              </a:rPr>
              <a:t>conditions as equalities</a:t>
            </a:r>
            <a:endParaRPr lang="ru-RU" sz="1200" dirty="0">
              <a:solidFill>
                <a:srgbClr val="000000"/>
              </a:solidFill>
            </a:endParaRPr>
          </a:p>
        </p:txBody>
      </p:sp>
      <p:sp>
        <p:nvSpPr>
          <p:cNvPr id="22" name="Прямоугольник 21"/>
          <p:cNvSpPr/>
          <p:nvPr/>
        </p:nvSpPr>
        <p:spPr>
          <a:xfrm>
            <a:off x="170596" y="1828800"/>
            <a:ext cx="1211841" cy="2978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dirty="0" smtClean="0">
                <a:solidFill>
                  <a:srgbClr val="000000"/>
                </a:solidFill>
              </a:rPr>
              <a:t>where</a:t>
            </a:r>
            <a:endParaRPr lang="ru-RU" sz="1200" dirty="0">
              <a:solidFill>
                <a:srgbClr val="000000"/>
              </a:solidFill>
            </a:endParaRPr>
          </a:p>
        </p:txBody>
      </p:sp>
      <p:sp>
        <p:nvSpPr>
          <p:cNvPr id="9217" name="Rectangle 1"/>
          <p:cNvSpPr>
            <a:spLocks noChangeArrowheads="1"/>
          </p:cNvSpPr>
          <p:nvPr/>
        </p:nvSpPr>
        <p:spPr bwMode="auto">
          <a:xfrm>
            <a:off x="205001" y="3346470"/>
            <a:ext cx="5201586" cy="8925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200" b="0" i="0" u="none" strike="noStrike" cap="none" normalizeH="0" baseline="0" dirty="0" err="1" smtClean="0">
                <a:ln>
                  <a:noFill/>
                </a:ln>
                <a:solidFill>
                  <a:srgbClr val="000000"/>
                </a:solidFill>
                <a:effectLst/>
                <a:latin typeface="Times New Roman" pitchFamily="18" charset="0"/>
                <a:cs typeface="Times New Roman" pitchFamily="18" charset="0"/>
              </a:rPr>
              <a:t>Newton's</a:t>
            </a:r>
            <a:r>
              <a:rPr kumimoji="0" lang="ru-RU" sz="1200" b="0" i="0" u="none" strike="noStrike" cap="none" normalizeH="0" baseline="0" dirty="0" smtClean="0">
                <a:ln>
                  <a:noFill/>
                </a:ln>
                <a:solidFill>
                  <a:srgbClr val="000000"/>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000000"/>
                </a:solidFill>
                <a:effectLst/>
                <a:latin typeface="Times New Roman" pitchFamily="18" charset="0"/>
                <a:cs typeface="Times New Roman" pitchFamily="18" charset="0"/>
              </a:rPr>
              <a:t>method</a:t>
            </a:r>
            <a:r>
              <a:rPr kumimoji="0" lang="en-US" sz="1200" b="0" i="0" u="none" strike="noStrike" cap="none" normalizeH="0" baseline="0" dirty="0" smtClean="0">
                <a:ln>
                  <a:noFill/>
                </a:ln>
                <a:solidFill>
                  <a:srgbClr val="000000"/>
                </a:solidFill>
                <a:effectLst/>
                <a:latin typeface="Times New Roman" pitchFamily="18" charset="0"/>
                <a:cs typeface="Times New Roman" pitchFamily="18" charset="0"/>
              </a:rPr>
              <a:t>s</a:t>
            </a:r>
            <a:r>
              <a:rPr kumimoji="0" lang="ru-RU" sz="1200" b="0" i="0" u="none" strike="noStrike" cap="none" normalizeH="0" baseline="0" dirty="0" smtClean="0">
                <a:ln>
                  <a:noFill/>
                </a:ln>
                <a:solidFill>
                  <a:srgbClr val="000000"/>
                </a:solidFill>
                <a:effectLst/>
                <a:latin typeface="Times New Roman" pitchFamily="18" charset="0"/>
                <a:cs typeface="Times New Roman" pitchFamily="18" charset="0"/>
              </a:rPr>
              <a:t> </a:t>
            </a:r>
            <a:r>
              <a:rPr kumimoji="0" lang="en-US" sz="1200" b="0" i="0" u="none" strike="noStrike" cap="none" normalizeH="0" baseline="0" dirty="0" smtClean="0">
                <a:ln>
                  <a:noFill/>
                </a:ln>
                <a:solidFill>
                  <a:srgbClr val="000000"/>
                </a:solidFill>
                <a:effectLst/>
                <a:latin typeface="Times New Roman" pitchFamily="18" charset="0"/>
                <a:cs typeface="Times New Roman" pitchFamily="18" charset="0"/>
              </a:rPr>
              <a:t>are</a:t>
            </a:r>
            <a:r>
              <a:rPr kumimoji="0" lang="en-US" sz="1200" b="0" i="0" u="none" strike="noStrike" cap="none" normalizeH="0" dirty="0" smtClean="0">
                <a:ln>
                  <a:noFill/>
                </a:ln>
                <a:solidFill>
                  <a:srgbClr val="000000"/>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000000"/>
                </a:solidFill>
                <a:effectLst/>
                <a:latin typeface="Times New Roman" pitchFamily="18" charset="0"/>
                <a:cs typeface="Times New Roman" pitchFamily="18" charset="0"/>
              </a:rPr>
              <a:t>root</a:t>
            </a:r>
            <a:r>
              <a:rPr kumimoji="0" lang="ru-RU" sz="1200" b="0" i="0" u="none" strike="noStrike" cap="none" normalizeH="0" baseline="0" dirty="0" smtClean="0">
                <a:ln>
                  <a:noFill/>
                </a:ln>
                <a:solidFill>
                  <a:srgbClr val="000000"/>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000000"/>
                </a:solidFill>
                <a:effectLst/>
                <a:latin typeface="Times New Roman" pitchFamily="18" charset="0"/>
                <a:cs typeface="Times New Roman" pitchFamily="18" charset="0"/>
              </a:rPr>
              <a:t>finding</a:t>
            </a:r>
            <a:r>
              <a:rPr kumimoji="0" lang="ru-RU" sz="1200" b="0" i="0" u="none" strike="noStrike" cap="none" normalizeH="0" baseline="0" dirty="0" smtClean="0">
                <a:ln>
                  <a:noFill/>
                </a:ln>
                <a:solidFill>
                  <a:srgbClr val="000000"/>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000000"/>
                </a:solidFill>
                <a:effectLst/>
                <a:latin typeface="Times New Roman" pitchFamily="18" charset="0"/>
                <a:cs typeface="Times New Roman" pitchFamily="18" charset="0"/>
              </a:rPr>
              <a:t>method</a:t>
            </a:r>
            <a:r>
              <a:rPr kumimoji="0" lang="ru-RU" sz="1200" b="0" i="0" u="none" strike="noStrike" cap="none" normalizeH="0" baseline="0" dirty="0" smtClean="0">
                <a:ln>
                  <a:noFill/>
                </a:ln>
                <a:solidFill>
                  <a:srgbClr val="000000"/>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000000"/>
                </a:solidFill>
                <a:effectLst/>
                <a:latin typeface="Times New Roman" pitchFamily="18" charset="0"/>
                <a:cs typeface="Times New Roman" pitchFamily="18" charset="0"/>
              </a:rPr>
              <a:t>that</a:t>
            </a:r>
            <a:r>
              <a:rPr kumimoji="0" lang="ru-RU" sz="1200" b="0" i="0" u="none" strike="noStrike" cap="none" normalizeH="0" baseline="0" dirty="0" smtClean="0">
                <a:ln>
                  <a:noFill/>
                </a:ln>
                <a:solidFill>
                  <a:srgbClr val="000000"/>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000000"/>
                </a:solidFill>
                <a:effectLst/>
                <a:latin typeface="Times New Roman" pitchFamily="18" charset="0"/>
                <a:cs typeface="Times New Roman" pitchFamily="18" charset="0"/>
              </a:rPr>
              <a:t>uses</a:t>
            </a:r>
            <a:r>
              <a:rPr kumimoji="0" lang="ru-RU" sz="1200" b="0" i="0" u="none" strike="noStrike" cap="none" normalizeH="0" baseline="0" dirty="0" smtClean="0">
                <a:ln>
                  <a:noFill/>
                </a:ln>
                <a:solidFill>
                  <a:srgbClr val="000000"/>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000000"/>
                </a:solidFill>
                <a:effectLst/>
                <a:latin typeface="Times New Roman" pitchFamily="18" charset="0"/>
                <a:cs typeface="Times New Roman" pitchFamily="18" charset="0"/>
              </a:rPr>
              <a:t>linear</a:t>
            </a:r>
            <a:r>
              <a:rPr kumimoji="0" lang="ru-RU" sz="1200" b="0" i="0" u="none" strike="noStrike" cap="none" normalizeH="0" baseline="0" dirty="0" smtClean="0">
                <a:ln>
                  <a:noFill/>
                </a:ln>
                <a:solidFill>
                  <a:srgbClr val="000000"/>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000000"/>
                </a:solidFill>
                <a:effectLst/>
                <a:latin typeface="Times New Roman" pitchFamily="18" charset="0"/>
                <a:cs typeface="Times New Roman" pitchFamily="18" charset="0"/>
              </a:rPr>
              <a:t>approximation</a:t>
            </a:r>
            <a:r>
              <a:rPr kumimoji="0" lang="ru-RU" sz="1200" b="0" i="0" u="none" strike="noStrike" cap="none" normalizeH="0" baseline="0" dirty="0" smtClean="0">
                <a:ln>
                  <a:noFill/>
                </a:ln>
                <a:solidFill>
                  <a:srgbClr val="000000"/>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000000"/>
                </a:solidFill>
                <a:effectLst/>
                <a:latin typeface="Times New Roman" pitchFamily="18" charset="0"/>
                <a:cs typeface="Times New Roman" pitchFamily="18" charset="0"/>
              </a:rPr>
              <a:t>We</a:t>
            </a:r>
            <a:r>
              <a:rPr kumimoji="0" lang="ru-RU" sz="1200" b="0" i="0" u="none" strike="noStrike" cap="none" normalizeH="0" baseline="0" dirty="0" smtClean="0">
                <a:ln>
                  <a:noFill/>
                </a:ln>
                <a:solidFill>
                  <a:srgbClr val="000000"/>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000000"/>
                </a:solidFill>
                <a:effectLst/>
                <a:latin typeface="Times New Roman" pitchFamily="18" charset="0"/>
                <a:cs typeface="Times New Roman" pitchFamily="18" charset="0"/>
              </a:rPr>
              <a:t>guess</a:t>
            </a:r>
            <a:r>
              <a:rPr kumimoji="0" lang="ru-RU" sz="1200" b="0" i="0" u="none" strike="noStrike" cap="none" normalizeH="0" baseline="0" dirty="0" smtClean="0">
                <a:ln>
                  <a:noFill/>
                </a:ln>
                <a:solidFill>
                  <a:srgbClr val="000000"/>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000000"/>
                </a:solidFill>
                <a:effectLst/>
                <a:latin typeface="Times New Roman" pitchFamily="18" charset="0"/>
                <a:cs typeface="Times New Roman" pitchFamily="18" charset="0"/>
              </a:rPr>
              <a:t>a</a:t>
            </a:r>
            <a:r>
              <a:rPr kumimoji="0" lang="ru-RU" sz="1200" b="0" i="0" u="none" strike="noStrike" cap="none" normalizeH="0" baseline="0" dirty="0" smtClean="0">
                <a:ln>
                  <a:noFill/>
                </a:ln>
                <a:solidFill>
                  <a:srgbClr val="000000"/>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000000"/>
                </a:solidFill>
                <a:effectLst/>
                <a:latin typeface="Times New Roman" pitchFamily="18" charset="0"/>
                <a:cs typeface="Times New Roman" pitchFamily="18" charset="0"/>
              </a:rPr>
              <a:t>solution</a:t>
            </a:r>
            <a:r>
              <a:rPr kumimoji="0" lang="ru-RU" sz="1200" b="0" i="0" u="none" strike="noStrike" cap="none" normalizeH="0" baseline="0" dirty="0" smtClean="0">
                <a:ln>
                  <a:noFill/>
                </a:ln>
                <a:solidFill>
                  <a:srgbClr val="000000"/>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000000"/>
                </a:solidFill>
                <a:effectLst/>
                <a:latin typeface="Times New Roman" pitchFamily="18" charset="0"/>
                <a:cs typeface="Times New Roman" pitchFamily="18" charset="0"/>
              </a:rPr>
              <a:t>of</a:t>
            </a:r>
            <a:r>
              <a:rPr kumimoji="0" lang="ru-RU" sz="1200" b="0" i="0" u="none" strike="noStrike" cap="none" normalizeH="0" baseline="0" dirty="0" smtClean="0">
                <a:ln>
                  <a:noFill/>
                </a:ln>
                <a:solidFill>
                  <a:srgbClr val="000000"/>
                </a:solidFill>
                <a:effectLst/>
                <a:latin typeface="Times New Roman" pitchFamily="18" charset="0"/>
                <a:cs typeface="Times New Roman" pitchFamily="18" charset="0"/>
              </a:rPr>
              <a:t> </a:t>
            </a:r>
            <a:r>
              <a:rPr kumimoji="0" lang="ru-RU" sz="1400" b="1" i="0" u="none" strike="noStrike" cap="none" normalizeH="0" baseline="0" dirty="0" smtClean="0">
                <a:ln>
                  <a:noFill/>
                </a:ln>
                <a:solidFill>
                  <a:srgbClr val="000000"/>
                </a:solidFill>
                <a:effectLst/>
                <a:latin typeface="Times New Roman" pitchFamily="18" charset="0"/>
                <a:cs typeface="Times New Roman" pitchFamily="18" charset="0"/>
              </a:rPr>
              <a:t>x</a:t>
            </a:r>
            <a:r>
              <a:rPr kumimoji="0" lang="ru-RU" sz="900" b="0" i="0" u="none" strike="noStrike" cap="none" normalizeH="0" baseline="0" dirty="0" smtClean="0">
                <a:ln>
                  <a:noFill/>
                </a:ln>
                <a:solidFill>
                  <a:srgbClr val="000000"/>
                </a:solidFill>
                <a:effectLst/>
                <a:latin typeface="Times New Roman" pitchFamily="18" charset="0"/>
                <a:cs typeface="Times New Roman" pitchFamily="18" charset="0"/>
              </a:rPr>
              <a:t>0</a:t>
            </a:r>
            <a:r>
              <a:rPr kumimoji="0" lang="ru-RU" sz="1200" b="0" i="0" u="none" strike="noStrike" cap="none" normalizeH="0" baseline="0" dirty="0" smtClean="0">
                <a:ln>
                  <a:noFill/>
                </a:ln>
                <a:solidFill>
                  <a:srgbClr val="000000"/>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000000"/>
                </a:solidFill>
                <a:effectLst/>
                <a:latin typeface="Times New Roman" pitchFamily="18" charset="0"/>
                <a:cs typeface="Times New Roman" pitchFamily="18" charset="0"/>
              </a:rPr>
              <a:t>the</a:t>
            </a:r>
            <a:r>
              <a:rPr kumimoji="0" lang="ru-RU" sz="1200" b="0" i="0" u="none" strike="noStrike" cap="none" normalizeH="0" baseline="0" dirty="0" smtClean="0">
                <a:ln>
                  <a:noFill/>
                </a:ln>
                <a:solidFill>
                  <a:srgbClr val="000000"/>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000000"/>
                </a:solidFill>
                <a:effectLst/>
                <a:latin typeface="Times New Roman" pitchFamily="18" charset="0"/>
                <a:cs typeface="Times New Roman" pitchFamily="18" charset="0"/>
              </a:rPr>
              <a:t>equation</a:t>
            </a:r>
            <a:r>
              <a:rPr kumimoji="0" lang="ru-RU" sz="1200" b="1" i="0" u="none" strike="noStrike" cap="none" normalizeH="0" baseline="0" dirty="0" smtClean="0">
                <a:ln>
                  <a:noFill/>
                </a:ln>
                <a:solidFill>
                  <a:srgbClr val="000000"/>
                </a:solidFill>
                <a:effectLst/>
                <a:latin typeface="Times New Roman" pitchFamily="18" charset="0"/>
                <a:cs typeface="Times New Roman" pitchFamily="18" charset="0"/>
              </a:rPr>
              <a:t> </a:t>
            </a:r>
            <a:r>
              <a:rPr lang="en-US" sz="1400" b="1" dirty="0" err="1" smtClean="0">
                <a:solidFill>
                  <a:srgbClr val="000000"/>
                </a:solidFill>
                <a:latin typeface="Times New Roman" pitchFamily="18" charset="0"/>
                <a:cs typeface="Times New Roman" pitchFamily="18" charset="0"/>
              </a:rPr>
              <a:t>y</a:t>
            </a:r>
            <a:r>
              <a:rPr kumimoji="0" lang="ru-RU" sz="1400" b="1" i="0" u="none" strike="noStrike" cap="none" normalizeH="0" baseline="0" dirty="0" smtClean="0">
                <a:ln>
                  <a:noFill/>
                </a:ln>
                <a:solidFill>
                  <a:srgbClr val="000000"/>
                </a:solidFill>
                <a:effectLst/>
                <a:latin typeface="Times New Roman" pitchFamily="18" charset="0"/>
                <a:cs typeface="Times New Roman" pitchFamily="18" charset="0"/>
              </a:rPr>
              <a:t>(</a:t>
            </a:r>
            <a:r>
              <a:rPr kumimoji="0" lang="ru-RU" sz="1400" b="1" i="0" u="none" strike="noStrike" cap="none" normalizeH="0" baseline="0" dirty="0" err="1" smtClean="0">
                <a:ln>
                  <a:noFill/>
                </a:ln>
                <a:solidFill>
                  <a:srgbClr val="000000"/>
                </a:solidFill>
                <a:effectLst/>
                <a:latin typeface="Times New Roman" pitchFamily="18" charset="0"/>
                <a:cs typeface="Times New Roman" pitchFamily="18" charset="0"/>
              </a:rPr>
              <a:t>x</a:t>
            </a:r>
            <a:r>
              <a:rPr kumimoji="0" lang="ru-RU" sz="1400" b="1" i="0" u="none" strike="noStrike" cap="none" normalizeH="0" baseline="0" dirty="0" smtClean="0">
                <a:ln>
                  <a:noFill/>
                </a:ln>
                <a:solidFill>
                  <a:srgbClr val="000000"/>
                </a:solidFill>
                <a:effectLst/>
                <a:latin typeface="Times New Roman" pitchFamily="18" charset="0"/>
                <a:cs typeface="Times New Roman" pitchFamily="18" charset="0"/>
              </a:rPr>
              <a:t>)=0</a:t>
            </a:r>
            <a:r>
              <a:rPr kumimoji="0" lang="ru-RU" sz="1200" b="0" i="0" u="none" strike="noStrike" cap="none" normalizeH="0" baseline="0" dirty="0" smtClean="0">
                <a:ln>
                  <a:noFill/>
                </a:ln>
                <a:solidFill>
                  <a:srgbClr val="000000"/>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000000"/>
                </a:solidFill>
                <a:effectLst/>
                <a:latin typeface="Times New Roman" pitchFamily="18" charset="0"/>
                <a:cs typeface="Times New Roman" pitchFamily="18" charset="0"/>
              </a:rPr>
              <a:t>compute</a:t>
            </a:r>
            <a:r>
              <a:rPr kumimoji="0" lang="ru-RU" sz="1200" b="0" i="0" u="none" strike="noStrike" cap="none" normalizeH="0" baseline="0" dirty="0" smtClean="0">
                <a:ln>
                  <a:noFill/>
                </a:ln>
                <a:solidFill>
                  <a:srgbClr val="000000"/>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000000"/>
                </a:solidFill>
                <a:effectLst/>
                <a:latin typeface="Times New Roman" pitchFamily="18" charset="0"/>
                <a:cs typeface="Times New Roman" pitchFamily="18" charset="0"/>
              </a:rPr>
              <a:t>the</a:t>
            </a:r>
            <a:r>
              <a:rPr kumimoji="0" lang="ru-RU" sz="1200" b="0" i="0" u="none" strike="noStrike" cap="none" normalizeH="0" baseline="0" dirty="0" smtClean="0">
                <a:ln>
                  <a:noFill/>
                </a:ln>
                <a:solidFill>
                  <a:srgbClr val="000000"/>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000000"/>
                </a:solidFill>
                <a:effectLst/>
                <a:latin typeface="Times New Roman" pitchFamily="18" charset="0"/>
                <a:cs typeface="Times New Roman" pitchFamily="18" charset="0"/>
              </a:rPr>
              <a:t>linear</a:t>
            </a:r>
            <a:r>
              <a:rPr kumimoji="0" lang="ru-RU" sz="1200" b="0" i="0" u="none" strike="noStrike" cap="none" normalizeH="0" baseline="0" dirty="0" smtClean="0">
                <a:ln>
                  <a:noFill/>
                </a:ln>
                <a:solidFill>
                  <a:srgbClr val="000000"/>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000000"/>
                </a:solidFill>
                <a:effectLst/>
                <a:latin typeface="Times New Roman" pitchFamily="18" charset="0"/>
                <a:cs typeface="Times New Roman" pitchFamily="18" charset="0"/>
              </a:rPr>
              <a:t>approximation</a:t>
            </a:r>
            <a:r>
              <a:rPr kumimoji="0" lang="ru-RU" sz="1200" b="0" i="0" u="none" strike="noStrike" cap="none" normalizeH="0" baseline="0" dirty="0" smtClean="0">
                <a:ln>
                  <a:noFill/>
                </a:ln>
                <a:solidFill>
                  <a:srgbClr val="000000"/>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000000"/>
                </a:solidFill>
                <a:effectLst/>
                <a:latin typeface="Times New Roman" pitchFamily="18" charset="0"/>
                <a:cs typeface="Times New Roman" pitchFamily="18" charset="0"/>
              </a:rPr>
              <a:t>of</a:t>
            </a:r>
            <a:r>
              <a:rPr kumimoji="0" lang="ru-RU" sz="1200" b="0" i="0" u="none" strike="noStrike" cap="none" normalizeH="0" baseline="0" dirty="0" smtClean="0">
                <a:ln>
                  <a:noFill/>
                </a:ln>
                <a:solidFill>
                  <a:srgbClr val="000000"/>
                </a:solidFill>
                <a:effectLst/>
                <a:latin typeface="Times New Roman" pitchFamily="18" charset="0"/>
                <a:cs typeface="Times New Roman" pitchFamily="18" charset="0"/>
              </a:rPr>
              <a:t> </a:t>
            </a:r>
            <a:r>
              <a:rPr lang="en-US" sz="1400" b="1" dirty="0" err="1" smtClean="0">
                <a:solidFill>
                  <a:srgbClr val="000000"/>
                </a:solidFill>
                <a:latin typeface="Times New Roman" pitchFamily="18" charset="0"/>
                <a:cs typeface="Times New Roman" pitchFamily="18" charset="0"/>
              </a:rPr>
              <a:t>y</a:t>
            </a:r>
            <a:r>
              <a:rPr kumimoji="0" lang="ru-RU" sz="1400" b="1" i="0" u="none" strike="noStrike" cap="none" normalizeH="0" baseline="0" dirty="0" smtClean="0">
                <a:ln>
                  <a:noFill/>
                </a:ln>
                <a:solidFill>
                  <a:srgbClr val="000000"/>
                </a:solidFill>
                <a:effectLst/>
                <a:latin typeface="Times New Roman" pitchFamily="18" charset="0"/>
                <a:cs typeface="Times New Roman" pitchFamily="18" charset="0"/>
              </a:rPr>
              <a:t>(</a:t>
            </a:r>
            <a:r>
              <a:rPr kumimoji="0" lang="ru-RU" sz="1400" b="1" i="0" u="none" strike="noStrike" cap="none" normalizeH="0" baseline="0" dirty="0" err="1" smtClean="0">
                <a:ln>
                  <a:noFill/>
                </a:ln>
                <a:solidFill>
                  <a:srgbClr val="000000"/>
                </a:solidFill>
                <a:effectLst/>
                <a:latin typeface="Times New Roman" pitchFamily="18" charset="0"/>
                <a:cs typeface="Times New Roman" pitchFamily="18" charset="0"/>
              </a:rPr>
              <a:t>x</a:t>
            </a:r>
            <a:r>
              <a:rPr kumimoji="0" lang="ru-RU" sz="1400" b="1" i="0" u="none" strike="noStrike" cap="none" normalizeH="0" baseline="0" dirty="0" smtClean="0">
                <a:ln>
                  <a:noFill/>
                </a:ln>
                <a:solidFill>
                  <a:srgbClr val="000000"/>
                </a:solidFill>
                <a:effectLst/>
                <a:latin typeface="Times New Roman" pitchFamily="18" charset="0"/>
                <a:cs typeface="Times New Roman" pitchFamily="18" charset="0"/>
              </a:rPr>
              <a:t>)</a:t>
            </a:r>
            <a:r>
              <a:rPr kumimoji="0" lang="ru-RU" sz="1200" b="1" i="0" u="none" strike="noStrike" cap="none" normalizeH="0" baseline="0" dirty="0" smtClean="0">
                <a:ln>
                  <a:noFill/>
                </a:ln>
                <a:solidFill>
                  <a:srgbClr val="000000"/>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000000"/>
                </a:solidFill>
                <a:effectLst/>
                <a:latin typeface="Times New Roman" pitchFamily="18" charset="0"/>
                <a:cs typeface="Times New Roman" pitchFamily="18" charset="0"/>
              </a:rPr>
              <a:t>at</a:t>
            </a:r>
            <a:r>
              <a:rPr kumimoji="0" lang="ru-RU" sz="1200" b="0" i="0" u="none" strike="noStrike" cap="none" normalizeH="0" baseline="0" dirty="0" smtClean="0">
                <a:ln>
                  <a:noFill/>
                </a:ln>
                <a:solidFill>
                  <a:srgbClr val="000000"/>
                </a:solidFill>
                <a:effectLst/>
                <a:latin typeface="Times New Roman" pitchFamily="18" charset="0"/>
                <a:cs typeface="Times New Roman" pitchFamily="18" charset="0"/>
              </a:rPr>
              <a:t> </a:t>
            </a:r>
            <a:r>
              <a:rPr kumimoji="0" lang="ru-RU" sz="1400" b="0" i="0" u="none" strike="noStrike" cap="none" normalizeH="0" baseline="0" dirty="0" smtClean="0">
                <a:ln>
                  <a:noFill/>
                </a:ln>
                <a:solidFill>
                  <a:srgbClr val="000000"/>
                </a:solidFill>
                <a:effectLst/>
                <a:latin typeface="Times New Roman" pitchFamily="18" charset="0"/>
                <a:cs typeface="Times New Roman" pitchFamily="18" charset="0"/>
              </a:rPr>
              <a:t>x</a:t>
            </a:r>
            <a:r>
              <a:rPr kumimoji="0" lang="ru-RU" sz="900" b="0" i="0" u="none" strike="noStrike" cap="none" normalizeH="0" baseline="0" dirty="0" smtClean="0">
                <a:ln>
                  <a:noFill/>
                </a:ln>
                <a:solidFill>
                  <a:srgbClr val="000000"/>
                </a:solidFill>
                <a:effectLst/>
                <a:latin typeface="Times New Roman" pitchFamily="18" charset="0"/>
                <a:cs typeface="Times New Roman" pitchFamily="18" charset="0"/>
              </a:rPr>
              <a:t>0</a:t>
            </a:r>
            <a:r>
              <a:rPr kumimoji="0" lang="ru-RU" sz="1200" b="0" i="0" u="none" strike="noStrike" cap="none" normalizeH="0" baseline="0" dirty="0" smtClean="0">
                <a:ln>
                  <a:noFill/>
                </a:ln>
                <a:solidFill>
                  <a:srgbClr val="000000"/>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000000"/>
                </a:solidFill>
                <a:effectLst/>
                <a:latin typeface="Times New Roman" pitchFamily="18" charset="0"/>
                <a:cs typeface="Times New Roman" pitchFamily="18" charset="0"/>
              </a:rPr>
              <a:t>and</a:t>
            </a:r>
            <a:r>
              <a:rPr kumimoji="0" lang="ru-RU" sz="1200" b="0" i="0" u="none" strike="noStrike" cap="none" normalizeH="0" baseline="0" dirty="0" smtClean="0">
                <a:ln>
                  <a:noFill/>
                </a:ln>
                <a:solidFill>
                  <a:srgbClr val="000000"/>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000000"/>
                </a:solidFill>
                <a:effectLst/>
                <a:latin typeface="Times New Roman" pitchFamily="18" charset="0"/>
                <a:cs typeface="Times New Roman" pitchFamily="18" charset="0"/>
              </a:rPr>
              <a:t>then</a:t>
            </a:r>
            <a:r>
              <a:rPr kumimoji="0" lang="ru-RU" sz="1200" b="0" i="0" u="none" strike="noStrike" cap="none" normalizeH="0" baseline="0" dirty="0" smtClean="0">
                <a:ln>
                  <a:noFill/>
                </a:ln>
                <a:solidFill>
                  <a:srgbClr val="000000"/>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000000"/>
                </a:solidFill>
                <a:effectLst/>
                <a:latin typeface="Times New Roman" pitchFamily="18" charset="0"/>
                <a:cs typeface="Times New Roman" pitchFamily="18" charset="0"/>
              </a:rPr>
              <a:t>find</a:t>
            </a:r>
            <a:r>
              <a:rPr kumimoji="0" lang="ru-RU" sz="1200" b="0" i="0" u="none" strike="noStrike" cap="none" normalizeH="0" baseline="0" dirty="0" smtClean="0">
                <a:ln>
                  <a:noFill/>
                </a:ln>
                <a:solidFill>
                  <a:srgbClr val="000000"/>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000000"/>
                </a:solidFill>
                <a:effectLst/>
                <a:latin typeface="Times New Roman" pitchFamily="18" charset="0"/>
                <a:cs typeface="Times New Roman" pitchFamily="18" charset="0"/>
              </a:rPr>
              <a:t>the</a:t>
            </a:r>
            <a:r>
              <a:rPr kumimoji="0" lang="ru-RU" sz="1200" b="0" i="0" u="none" strike="noStrike" cap="none" normalizeH="0" baseline="0" dirty="0" smtClean="0">
                <a:ln>
                  <a:noFill/>
                </a:ln>
                <a:solidFill>
                  <a:srgbClr val="000000"/>
                </a:solidFill>
                <a:effectLst/>
                <a:latin typeface="Times New Roman" pitchFamily="18" charset="0"/>
                <a:cs typeface="Times New Roman" pitchFamily="18" charset="0"/>
              </a:rPr>
              <a:t> </a:t>
            </a:r>
            <a:r>
              <a:rPr kumimoji="0" lang="ru-RU" sz="1400" b="0" i="0" u="none" strike="noStrike" cap="none" normalizeH="0" baseline="0" dirty="0" err="1" smtClean="0">
                <a:ln>
                  <a:noFill/>
                </a:ln>
                <a:solidFill>
                  <a:srgbClr val="000000"/>
                </a:solidFill>
                <a:effectLst/>
                <a:latin typeface="Times New Roman" pitchFamily="18" charset="0"/>
                <a:cs typeface="Times New Roman" pitchFamily="18" charset="0"/>
              </a:rPr>
              <a:t>x</a:t>
            </a:r>
            <a:r>
              <a:rPr kumimoji="0" lang="ru-RU" sz="1200" b="0" i="0" u="none" strike="noStrike" cap="none" normalizeH="0" baseline="0" dirty="0" err="1" smtClean="0">
                <a:ln>
                  <a:noFill/>
                </a:ln>
                <a:solidFill>
                  <a:srgbClr val="000000"/>
                </a:solidFill>
                <a:effectLst/>
                <a:latin typeface="Times New Roman" pitchFamily="18" charset="0"/>
                <a:cs typeface="Times New Roman" pitchFamily="18" charset="0"/>
              </a:rPr>
              <a:t>-intercept</a:t>
            </a:r>
            <a:r>
              <a:rPr kumimoji="0" lang="ru-RU" sz="1200" b="0" i="0" u="none" strike="noStrike" cap="none" normalizeH="0" baseline="0" dirty="0" smtClean="0">
                <a:ln>
                  <a:noFill/>
                </a:ln>
                <a:solidFill>
                  <a:srgbClr val="000000"/>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000000"/>
                </a:solidFill>
                <a:effectLst/>
                <a:latin typeface="Times New Roman" pitchFamily="18" charset="0"/>
                <a:cs typeface="Times New Roman" pitchFamily="18" charset="0"/>
              </a:rPr>
              <a:t>of</a:t>
            </a:r>
            <a:r>
              <a:rPr kumimoji="0" lang="ru-RU" sz="1200" b="0" i="0" u="none" strike="noStrike" cap="none" normalizeH="0" baseline="0" dirty="0" smtClean="0">
                <a:ln>
                  <a:noFill/>
                </a:ln>
                <a:solidFill>
                  <a:srgbClr val="000000"/>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000000"/>
                </a:solidFill>
                <a:effectLst/>
                <a:latin typeface="Times New Roman" pitchFamily="18" charset="0"/>
                <a:cs typeface="Times New Roman" pitchFamily="18" charset="0"/>
              </a:rPr>
              <a:t>the</a:t>
            </a:r>
            <a:r>
              <a:rPr kumimoji="0" lang="ru-RU" sz="1200" b="0" i="0" u="none" strike="noStrike" cap="none" normalizeH="0" baseline="0" dirty="0" smtClean="0">
                <a:ln>
                  <a:noFill/>
                </a:ln>
                <a:solidFill>
                  <a:srgbClr val="000000"/>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000000"/>
                </a:solidFill>
                <a:effectLst/>
                <a:latin typeface="Times New Roman" pitchFamily="18" charset="0"/>
                <a:cs typeface="Times New Roman" pitchFamily="18" charset="0"/>
              </a:rPr>
              <a:t>linear</a:t>
            </a:r>
            <a:r>
              <a:rPr kumimoji="0" lang="ru-RU" sz="1200" b="0" i="0" u="none" strike="noStrike" cap="none" normalizeH="0" baseline="0" dirty="0" smtClean="0">
                <a:ln>
                  <a:noFill/>
                </a:ln>
                <a:solidFill>
                  <a:srgbClr val="000000"/>
                </a:solidFill>
                <a:effectLst/>
                <a:latin typeface="Times New Roman" pitchFamily="18" charset="0"/>
                <a:cs typeface="Times New Roman" pitchFamily="18" charset="0"/>
              </a:rPr>
              <a:t> </a:t>
            </a:r>
            <a:r>
              <a:rPr kumimoji="0" lang="ru-RU" sz="1200" b="0" i="0" u="none" strike="noStrike" cap="none" normalizeH="0" baseline="0" dirty="0" err="1" smtClean="0">
                <a:ln>
                  <a:noFill/>
                </a:ln>
                <a:solidFill>
                  <a:srgbClr val="000000"/>
                </a:solidFill>
                <a:effectLst/>
                <a:latin typeface="Times New Roman" pitchFamily="18" charset="0"/>
                <a:cs typeface="Times New Roman" pitchFamily="18" charset="0"/>
              </a:rPr>
              <a:t>approximation</a:t>
            </a:r>
            <a:r>
              <a:rPr kumimoji="0" lang="ru-RU" sz="1200" b="0" i="0" u="none" strike="noStrike" cap="none" normalizeH="0" baseline="0" dirty="0" smtClean="0">
                <a:ln>
                  <a:noFill/>
                </a:ln>
                <a:solidFill>
                  <a:srgbClr val="000000"/>
                </a:solidFill>
                <a:effectLst/>
                <a:latin typeface="Times New Roman" pitchFamily="18" charset="0"/>
                <a:cs typeface="Times New Roman" pitchFamily="18" charset="0"/>
              </a:rPr>
              <a:t>.</a:t>
            </a:r>
            <a:r>
              <a:rPr lang="en-US" sz="1200" dirty="0" smtClean="0">
                <a:solidFill>
                  <a:srgbClr val="000000"/>
                </a:solidFill>
                <a:latin typeface="Times New Roman" pitchFamily="18" charset="0"/>
                <a:cs typeface="Times New Roman" pitchFamily="18"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lang="en-US" sz="1200" dirty="0" smtClean="0">
                <a:solidFill>
                  <a:srgbClr val="000000"/>
                </a:solidFill>
                <a:latin typeface="Times New Roman" pitchFamily="18" charset="0"/>
                <a:cs typeface="Times New Roman" pitchFamily="18" charset="0"/>
              </a:rPr>
              <a:t>Repeat iterations until convergence with the desired quality of root finding.</a:t>
            </a:r>
            <a:endParaRPr kumimoji="0" lang="en-US" sz="600" b="0" i="0" u="none" strike="noStrike" cap="none" normalizeH="0" baseline="0" dirty="0" smtClean="0">
              <a:ln>
                <a:noFill/>
              </a:ln>
              <a:solidFill>
                <a:srgbClr val="000000"/>
              </a:solidFill>
              <a:effectLst/>
              <a:latin typeface="Times New Roman" pitchFamily="18" charset="0"/>
              <a:cs typeface="Times New Roman" pitchFamily="18" charset="0"/>
            </a:endParaRPr>
          </a:p>
        </p:txBody>
      </p:sp>
      <p:sp>
        <p:nvSpPr>
          <p:cNvPr id="23" name="TextBox 22"/>
          <p:cNvSpPr txBox="1"/>
          <p:nvPr/>
        </p:nvSpPr>
        <p:spPr>
          <a:xfrm>
            <a:off x="1849720" y="4451969"/>
            <a:ext cx="3841395" cy="523220"/>
          </a:xfrm>
          <a:prstGeom prst="rect">
            <a:avLst/>
          </a:prstGeom>
          <a:noFill/>
        </p:spPr>
        <p:txBody>
          <a:bodyPr wrap="square" rtlCol="0">
            <a:spAutoFit/>
          </a:bodyPr>
          <a:lstStyle/>
          <a:p>
            <a:r>
              <a:rPr lang="en-US" sz="1400" i="1" dirty="0" smtClean="0">
                <a:solidFill>
                  <a:srgbClr val="000000"/>
                </a:solidFill>
                <a:latin typeface="Times New Roman" pitchFamily="18" charset="0"/>
                <a:cs typeface="Times New Roman" pitchFamily="18" charset="0"/>
              </a:rPr>
              <a:t>Usually faster than gradient methods but cannot pass the saddle points problem.</a:t>
            </a:r>
            <a:endParaRPr lang="ru-RU" sz="1400" i="1" dirty="0">
              <a:solidFill>
                <a:srgbClr val="000000"/>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33444184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Прямоугольник 19"/>
          <p:cNvSpPr/>
          <p:nvPr/>
        </p:nvSpPr>
        <p:spPr>
          <a:xfrm>
            <a:off x="134911" y="4354009"/>
            <a:ext cx="1858781" cy="6640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 xmlns:a16="http://schemas.microsoft.com/office/drawing/2014/main" id="{FBC4EBAC-6158-489C-9AE8-275EEDF8E52D}"/>
              </a:ext>
            </a:extLst>
          </p:cNvPr>
          <p:cNvSpPr>
            <a:spLocks noGrp="1"/>
          </p:cNvSpPr>
          <p:nvPr>
            <p:ph type="title"/>
          </p:nvPr>
        </p:nvSpPr>
        <p:spPr>
          <a:xfrm>
            <a:off x="265635" y="162092"/>
            <a:ext cx="8560318" cy="457874"/>
          </a:xfrm>
        </p:spPr>
        <p:txBody>
          <a:bodyPr/>
          <a:lstStyle/>
          <a:p>
            <a:r>
              <a:rPr lang="en-US" sz="2000" b="0" dirty="0" smtClean="0">
                <a:ea typeface="+mj-lt"/>
                <a:cs typeface="+mj-lt"/>
              </a:rPr>
              <a:t>Non-gradient optimization methods</a:t>
            </a:r>
            <a:endParaRPr lang="ru-RU" sz="2000" b="0" dirty="0">
              <a:ea typeface="+mj-lt"/>
              <a:cs typeface="+mj-lt"/>
            </a:endParaRPr>
          </a:p>
        </p:txBody>
      </p:sp>
      <p:sp>
        <p:nvSpPr>
          <p:cNvPr id="7" name="TextBox 6">
            <a:extLst>
              <a:ext uri="{FF2B5EF4-FFF2-40B4-BE49-F238E27FC236}">
                <a16:creationId xmlns="" xmlns:a16="http://schemas.microsoft.com/office/drawing/2014/main" id="{6044764D-949C-4008-8AE2-3ADD2AFC778B}"/>
              </a:ext>
            </a:extLst>
          </p:cNvPr>
          <p:cNvSpPr txBox="1"/>
          <p:nvPr/>
        </p:nvSpPr>
        <p:spPr>
          <a:xfrm>
            <a:off x="3200400" y="2343150"/>
            <a:ext cx="65" cy="369332"/>
          </a:xfrm>
          <a:prstGeom prst="rect">
            <a:avLst/>
          </a:prstGeom>
          <a:noFill/>
        </p:spPr>
        <p:txBody>
          <a:bodyPr rot="0" spcFirstLastPara="0" vertOverflow="overflow" horzOverflow="overflow" vert="horz" wrap="none" lIns="0" tIns="45720" rIns="0" bIns="45720" numCol="1" spcCol="0" rtlCol="0" fromWordArt="0" anchor="t" anchorCtr="0" forceAA="0" compatLnSpc="1">
            <a:prstTxWarp prst="textNoShape">
              <a:avLst/>
            </a:prstTxWarp>
            <a:spAutoFit/>
          </a:bodyPr>
          <a:lstStyle/>
          <a:p>
            <a:pPr>
              <a:spcBef>
                <a:spcPts val="600"/>
              </a:spcBef>
            </a:pPr>
            <a:endParaRPr lang="ru-RU"/>
          </a:p>
        </p:txBody>
      </p:sp>
      <p:sp>
        <p:nvSpPr>
          <p:cNvPr id="3" name="TextBox 2">
            <a:extLst>
              <a:ext uri="{FF2B5EF4-FFF2-40B4-BE49-F238E27FC236}">
                <a16:creationId xmlns="" xmlns:a16="http://schemas.microsoft.com/office/drawing/2014/main" id="{F184AC88-40D5-4AFB-BC54-ABFE5B7810A6}"/>
              </a:ext>
            </a:extLst>
          </p:cNvPr>
          <p:cNvSpPr txBox="1"/>
          <p:nvPr/>
        </p:nvSpPr>
        <p:spPr>
          <a:xfrm>
            <a:off x="291749" y="988557"/>
            <a:ext cx="5603028" cy="892552"/>
          </a:xfrm>
          <a:prstGeom prst="rect">
            <a:avLst/>
          </a:prstGeom>
          <a:noFill/>
        </p:spPr>
        <p:txBody>
          <a:bodyPr wrap="square" lIns="0" rIns="0" rtlCol="0">
            <a:spAutoFit/>
          </a:bodyPr>
          <a:lstStyle/>
          <a:p>
            <a:pPr>
              <a:spcBef>
                <a:spcPts val="600"/>
              </a:spcBef>
            </a:pPr>
            <a:r>
              <a:rPr lang="en-US" sz="1400" b="1" dirty="0" smtClean="0">
                <a:solidFill>
                  <a:srgbClr val="000000"/>
                </a:solidFill>
              </a:rPr>
              <a:t>Depending on the specific properties of the objective function:</a:t>
            </a:r>
          </a:p>
          <a:p>
            <a:pPr>
              <a:spcBef>
                <a:spcPts val="600"/>
              </a:spcBef>
              <a:buFont typeface="Arial" pitchFamily="34" charset="0"/>
              <a:buChar char="•"/>
            </a:pPr>
            <a:r>
              <a:rPr lang="en-US" sz="1400" dirty="0" smtClean="0">
                <a:solidFill>
                  <a:srgbClr val="000000"/>
                </a:solidFill>
              </a:rPr>
              <a:t> Linear programming algorithms</a:t>
            </a:r>
          </a:p>
          <a:p>
            <a:pPr>
              <a:spcBef>
                <a:spcPts val="600"/>
              </a:spcBef>
              <a:buFont typeface="Arial" pitchFamily="34" charset="0"/>
              <a:buChar char="•"/>
            </a:pPr>
            <a:r>
              <a:rPr lang="en-US" sz="1400" dirty="0" smtClean="0">
                <a:solidFill>
                  <a:srgbClr val="000000"/>
                </a:solidFill>
              </a:rPr>
              <a:t> Quadratic programming algorithms</a:t>
            </a:r>
            <a:endParaRPr lang="ru-RU" sz="1400" dirty="0">
              <a:solidFill>
                <a:srgbClr val="000000"/>
              </a:solidFill>
            </a:endParaRPr>
          </a:p>
        </p:txBody>
      </p:sp>
      <p:sp>
        <p:nvSpPr>
          <p:cNvPr id="6" name="TextBox 5">
            <a:extLst>
              <a:ext uri="{FF2B5EF4-FFF2-40B4-BE49-F238E27FC236}">
                <a16:creationId xmlns="" xmlns:a16="http://schemas.microsoft.com/office/drawing/2014/main" id="{C33E6232-93BF-4B89-8FFD-6E79D2C2DB23}"/>
              </a:ext>
            </a:extLst>
          </p:cNvPr>
          <p:cNvSpPr txBox="1"/>
          <p:nvPr/>
        </p:nvSpPr>
        <p:spPr>
          <a:xfrm>
            <a:off x="265635" y="2200880"/>
            <a:ext cx="5333190" cy="1107996"/>
          </a:xfrm>
          <a:prstGeom prst="rect">
            <a:avLst/>
          </a:prstGeom>
          <a:noFill/>
        </p:spPr>
        <p:txBody>
          <a:bodyPr wrap="square" lIns="0" rIns="0" rtlCol="0">
            <a:spAutoFit/>
          </a:bodyPr>
          <a:lstStyle/>
          <a:p>
            <a:pPr>
              <a:spcBef>
                <a:spcPts val="600"/>
              </a:spcBef>
            </a:pPr>
            <a:r>
              <a:rPr lang="en-US" sz="1400" b="1" dirty="0" smtClean="0">
                <a:solidFill>
                  <a:srgbClr val="000000"/>
                </a:solidFill>
              </a:rPr>
              <a:t>Depending on the dimension of the problem:</a:t>
            </a:r>
          </a:p>
          <a:p>
            <a:pPr>
              <a:spcBef>
                <a:spcPts val="600"/>
              </a:spcBef>
              <a:buFont typeface="Arial" pitchFamily="34" charset="0"/>
              <a:buChar char="•"/>
            </a:pPr>
            <a:r>
              <a:rPr lang="en-US" sz="1400" dirty="0" smtClean="0">
                <a:solidFill>
                  <a:srgbClr val="000000"/>
                </a:solidFill>
              </a:rPr>
              <a:t> One-dimensional optimization (dichotomy, “golden” ratio, etc.)</a:t>
            </a:r>
          </a:p>
          <a:p>
            <a:pPr>
              <a:spcBef>
                <a:spcPts val="600"/>
              </a:spcBef>
              <a:buFont typeface="Arial" pitchFamily="34" charset="0"/>
              <a:buChar char="•"/>
            </a:pPr>
            <a:r>
              <a:rPr lang="en-US" sz="1400" dirty="0" smtClean="0">
                <a:solidFill>
                  <a:srgbClr val="000000"/>
                </a:solidFill>
              </a:rPr>
              <a:t> Multidimensional optimization (coordinate descent, ravine method, etc.)</a:t>
            </a:r>
            <a:endParaRPr lang="ru-RU" sz="1400" dirty="0">
              <a:solidFill>
                <a:srgbClr val="000000"/>
              </a:solidFill>
            </a:endParaRPr>
          </a:p>
        </p:txBody>
      </p:sp>
      <p:sp>
        <p:nvSpPr>
          <p:cNvPr id="8" name="TextBox 7">
            <a:extLst>
              <a:ext uri="{FF2B5EF4-FFF2-40B4-BE49-F238E27FC236}">
                <a16:creationId xmlns="" xmlns:a16="http://schemas.microsoft.com/office/drawing/2014/main" id="{6EA47C34-334A-4126-AC48-9B1FFED59BFB}"/>
              </a:ext>
            </a:extLst>
          </p:cNvPr>
          <p:cNvSpPr txBox="1"/>
          <p:nvPr/>
        </p:nvSpPr>
        <p:spPr>
          <a:xfrm>
            <a:off x="291749" y="3527673"/>
            <a:ext cx="5569395" cy="1107996"/>
          </a:xfrm>
          <a:prstGeom prst="rect">
            <a:avLst/>
          </a:prstGeom>
          <a:noFill/>
        </p:spPr>
        <p:txBody>
          <a:bodyPr wrap="square" lIns="0" rIns="0" rtlCol="0">
            <a:spAutoFit/>
          </a:bodyPr>
          <a:lstStyle/>
          <a:p>
            <a:pPr>
              <a:spcBef>
                <a:spcPts val="600"/>
              </a:spcBef>
            </a:pPr>
            <a:r>
              <a:rPr lang="en-US" sz="1400" b="1" dirty="0" smtClean="0">
                <a:solidFill>
                  <a:srgbClr val="000000"/>
                </a:solidFill>
              </a:rPr>
              <a:t>Depending on the determinism of the algorithm:</a:t>
            </a:r>
          </a:p>
          <a:p>
            <a:pPr>
              <a:spcBef>
                <a:spcPts val="600"/>
              </a:spcBef>
              <a:buFont typeface="Arial" pitchFamily="34" charset="0"/>
              <a:buChar char="•"/>
            </a:pPr>
            <a:r>
              <a:rPr lang="en-US" sz="1400" dirty="0" smtClean="0">
                <a:solidFill>
                  <a:srgbClr val="000000"/>
                </a:solidFill>
              </a:rPr>
              <a:t> Random search algorithms (Monte Carlo method, simulated annealing, etc.)</a:t>
            </a:r>
          </a:p>
          <a:p>
            <a:pPr>
              <a:spcBef>
                <a:spcPts val="600"/>
              </a:spcBef>
              <a:buFont typeface="Arial" pitchFamily="34" charset="0"/>
              <a:buChar char="•"/>
            </a:pPr>
            <a:r>
              <a:rPr lang="en-US" sz="1400" dirty="0" smtClean="0">
                <a:solidFill>
                  <a:srgbClr val="000000"/>
                </a:solidFill>
              </a:rPr>
              <a:t> Population algorithms (evolutionary algorithms, swarm algorithms, etc.)</a:t>
            </a:r>
            <a:endParaRPr lang="ru-RU" sz="1400" dirty="0">
              <a:solidFill>
                <a:srgbClr val="000000"/>
              </a:solidFill>
            </a:endParaRPr>
          </a:p>
        </p:txBody>
      </p:sp>
      <p:pic>
        <p:nvPicPr>
          <p:cNvPr id="4102" name="Picture 6" descr="Image result for linear programming">
            <a:extLst>
              <a:ext uri="{FF2B5EF4-FFF2-40B4-BE49-F238E27FC236}">
                <a16:creationId xmlns="" xmlns:a16="http://schemas.microsoft.com/office/drawing/2014/main" id="{37B999C5-4929-4A72-AEC6-112BC0B4B2F2}"/>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087080" y="828325"/>
            <a:ext cx="2308252" cy="163756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2" name="Прямая соединительная линия 11">
            <a:extLst>
              <a:ext uri="{FF2B5EF4-FFF2-40B4-BE49-F238E27FC236}">
                <a16:creationId xmlns="" xmlns:a16="http://schemas.microsoft.com/office/drawing/2014/main" id="{3A45C887-2A6A-43E5-8D77-61F26B7700E9}"/>
              </a:ext>
            </a:extLst>
          </p:cNvPr>
          <p:cNvCxnSpPr/>
          <p:nvPr/>
        </p:nvCxnSpPr>
        <p:spPr>
          <a:xfrm>
            <a:off x="5894776" y="2643758"/>
            <a:ext cx="288580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Прямая соединительная линия 13">
            <a:extLst>
              <a:ext uri="{FF2B5EF4-FFF2-40B4-BE49-F238E27FC236}">
                <a16:creationId xmlns="" xmlns:a16="http://schemas.microsoft.com/office/drawing/2014/main" id="{43D73F05-96D5-4722-8CBA-43B1DFE248AC}"/>
              </a:ext>
            </a:extLst>
          </p:cNvPr>
          <p:cNvCxnSpPr/>
          <p:nvPr/>
        </p:nvCxnSpPr>
        <p:spPr>
          <a:xfrm>
            <a:off x="7334936" y="2571750"/>
            <a:ext cx="0" cy="1440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Прямая соединительная линия 17">
            <a:extLst>
              <a:ext uri="{FF2B5EF4-FFF2-40B4-BE49-F238E27FC236}">
                <a16:creationId xmlns="" xmlns:a16="http://schemas.microsoft.com/office/drawing/2014/main" id="{F2C5C29C-DA5D-484E-BD94-F9558844232D}"/>
              </a:ext>
            </a:extLst>
          </p:cNvPr>
          <p:cNvCxnSpPr/>
          <p:nvPr/>
        </p:nvCxnSpPr>
        <p:spPr>
          <a:xfrm>
            <a:off x="6542848" y="2571750"/>
            <a:ext cx="0" cy="14401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Прямая соединительная линия 18">
            <a:extLst>
              <a:ext uri="{FF2B5EF4-FFF2-40B4-BE49-F238E27FC236}">
                <a16:creationId xmlns="" xmlns:a16="http://schemas.microsoft.com/office/drawing/2014/main" id="{F76899C2-F320-4E59-9650-5D0C873E972B}"/>
              </a:ext>
            </a:extLst>
          </p:cNvPr>
          <p:cNvCxnSpPr/>
          <p:nvPr/>
        </p:nvCxnSpPr>
        <p:spPr>
          <a:xfrm>
            <a:off x="8127024" y="2571750"/>
            <a:ext cx="0" cy="14401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15" name="Рисунок 14">
            <a:extLst>
              <a:ext uri="{FF2B5EF4-FFF2-40B4-BE49-F238E27FC236}">
                <a16:creationId xmlns="" xmlns:a16="http://schemas.microsoft.com/office/drawing/2014/main" id="{D694B430-5F98-4FC6-A360-D886D4F379A4}"/>
              </a:ext>
            </a:extLst>
          </p:cNvPr>
          <p:cNvPicPr>
            <a:picLocks noChangeAspect="1"/>
          </p:cNvPicPr>
          <p:nvPr/>
        </p:nvPicPr>
        <p:blipFill rotWithShape="1">
          <a:blip r:embed="rId3"/>
          <a:srcRect r="7691"/>
          <a:stretch/>
        </p:blipFill>
        <p:spPr>
          <a:xfrm>
            <a:off x="6470840" y="3363838"/>
            <a:ext cx="1728191" cy="1405640"/>
          </a:xfrm>
          <a:prstGeom prst="rect">
            <a:avLst/>
          </a:prstGeom>
        </p:spPr>
      </p:pic>
      <p:cxnSp>
        <p:nvCxnSpPr>
          <p:cNvPr id="17" name="Прямая со стрелкой 16">
            <a:extLst>
              <a:ext uri="{FF2B5EF4-FFF2-40B4-BE49-F238E27FC236}">
                <a16:creationId xmlns="" xmlns:a16="http://schemas.microsoft.com/office/drawing/2014/main" id="{F8C8E67E-D895-4B63-A024-2CA2E3CD1C5A}"/>
              </a:ext>
            </a:extLst>
          </p:cNvPr>
          <p:cNvCxnSpPr/>
          <p:nvPr/>
        </p:nvCxnSpPr>
        <p:spPr>
          <a:xfrm>
            <a:off x="6215827" y="3896609"/>
            <a:ext cx="792088" cy="76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 xmlns:a14="http://schemas.microsoft.com/office/drawing/2010/main" Requires="a14">
          <p:sp>
            <p:nvSpPr>
              <p:cNvPr id="35" name="Прямоугольник 34">
                <a:extLst>
                  <a:ext uri="{FF2B5EF4-FFF2-40B4-BE49-F238E27FC236}">
                    <a16:creationId xmlns:a16="http://schemas.microsoft.com/office/drawing/2014/main" id="{5E05E517-65E2-48B2-9895-E6640F2DBF57}"/>
                  </a:ext>
                </a:extLst>
              </p:cNvPr>
              <p:cNvSpPr/>
              <p:nvPr/>
            </p:nvSpPr>
            <p:spPr>
              <a:xfrm>
                <a:off x="5729315" y="3636444"/>
                <a:ext cx="63562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600" b="1" i="1" smtClean="0">
                              <a:latin typeface="Cambria Math" panose="02040503050406030204" pitchFamily="18" charset="0"/>
                            </a:rPr>
                          </m:ctrlPr>
                        </m:sSupPr>
                        <m:e>
                          <m:r>
                            <a:rPr lang="en-US" sz="1600" b="1" i="1">
                              <a:latin typeface="Cambria Math" panose="02040503050406030204" pitchFamily="18" charset="0"/>
                            </a:rPr>
                            <m:t>𝑿</m:t>
                          </m:r>
                        </m:e>
                        <m:sup>
                          <m:r>
                            <a:rPr lang="en-US" sz="1600" b="1" i="1" smtClean="0">
                              <a:latin typeface="Cambria Math" panose="02040503050406030204" pitchFamily="18" charset="0"/>
                            </a:rPr>
                            <m:t>𝒐𝒑𝒕</m:t>
                          </m:r>
                        </m:sup>
                      </m:sSup>
                    </m:oMath>
                  </m:oMathPara>
                </a14:m>
                <a:endParaRPr lang="ru-RU" sz="1600"/>
              </a:p>
            </p:txBody>
          </p:sp>
        </mc:Choice>
        <mc:Fallback>
          <p:sp>
            <p:nvSpPr>
              <p:cNvPr id="35" name="Прямоугольник 34">
                <a:extLst>
                  <a:ext uri="{FF2B5EF4-FFF2-40B4-BE49-F238E27FC236}">
                    <a16:creationId xmlns:a14="http://schemas.microsoft.com/office/drawing/2010/main" xmlns="" xmlns:a16="http://schemas.microsoft.com/office/drawing/2014/main" id="{5E05E517-65E2-48B2-9895-E6640F2DBF57}"/>
                  </a:ext>
                </a:extLst>
              </p:cNvPr>
              <p:cNvSpPr>
                <a:spLocks noRot="1" noChangeAspect="1" noMove="1" noResize="1" noEditPoints="1" noAdjustHandles="1" noChangeArrowheads="1" noChangeShapeType="1" noTextEdit="1"/>
              </p:cNvSpPr>
              <p:nvPr/>
            </p:nvSpPr>
            <p:spPr>
              <a:xfrm>
                <a:off x="5729315" y="3636444"/>
                <a:ext cx="635622" cy="338554"/>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mc:Choice xmlns="" xmlns:a14="http://schemas.microsoft.com/office/drawing/2010/main" Requires="a14">
          <p:sp>
            <p:nvSpPr>
              <p:cNvPr id="36" name="TextBox 35">
                <a:extLst>
                  <a:ext uri="{FF2B5EF4-FFF2-40B4-BE49-F238E27FC236}">
                    <a16:creationId xmlns:a16="http://schemas.microsoft.com/office/drawing/2014/main" id="{DC7570C4-D98E-4B10-8CE2-01815387F187}"/>
                  </a:ext>
                </a:extLst>
              </p:cNvPr>
              <p:cNvSpPr txBox="1"/>
              <p:nvPr/>
            </p:nvSpPr>
            <p:spPr>
              <a:xfrm>
                <a:off x="8735201" y="2679985"/>
                <a:ext cx="183911" cy="292837"/>
              </a:xfrm>
              <a:prstGeom prst="rect">
                <a:avLst/>
              </a:prstGeom>
              <a:noFill/>
            </p:spPr>
            <p:txBody>
              <a:bodyPr wrap="square" lIns="0" rIns="0" rtlCol="0">
                <a:spAutoFit/>
              </a:bodyPr>
              <a:lstStyle/>
              <a:p>
                <a:pPr>
                  <a:spcBef>
                    <a:spcPts val="600"/>
                  </a:spcBef>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𝑻</m:t>
                          </m:r>
                        </m:e>
                        <m:sup/>
                      </m:sSup>
                    </m:oMath>
                  </m:oMathPara>
                </a14:m>
                <a:endParaRPr lang="ru-RU" sz="1200"/>
              </a:p>
            </p:txBody>
          </p:sp>
        </mc:Choice>
        <mc:Fallback>
          <p:sp>
            <p:nvSpPr>
              <p:cNvPr id="36" name="TextBox 35">
                <a:extLst>
                  <a:ext uri="{FF2B5EF4-FFF2-40B4-BE49-F238E27FC236}">
                    <a16:creationId xmlns:a14="http://schemas.microsoft.com/office/drawing/2010/main" xmlns="" xmlns:a16="http://schemas.microsoft.com/office/drawing/2014/main" id="{DC7570C4-D98E-4B10-8CE2-01815387F187}"/>
                  </a:ext>
                </a:extLst>
              </p:cNvPr>
              <p:cNvSpPr txBox="1">
                <a:spLocks noRot="1" noChangeAspect="1" noMove="1" noResize="1" noEditPoints="1" noAdjustHandles="1" noChangeArrowheads="1" noChangeShapeType="1" noTextEdit="1"/>
              </p:cNvSpPr>
              <p:nvPr/>
            </p:nvSpPr>
            <p:spPr>
              <a:xfrm>
                <a:off x="8735201" y="2679985"/>
                <a:ext cx="183911" cy="292837"/>
              </a:xfrm>
              <a:prstGeom prst="rect">
                <a:avLst/>
              </a:prstGeom>
              <a:blipFill>
                <a:blip r:embed="rId5"/>
                <a:stretch>
                  <a:fillRect l="-30000"/>
                </a:stretch>
              </a:blipFill>
            </p:spPr>
            <p:txBody>
              <a:bodyPr/>
              <a:lstStyle/>
              <a:p>
                <a:r>
                  <a:rPr lang="ru-RU">
                    <a:noFill/>
                  </a:rPr>
                  <a:t> </a:t>
                </a:r>
              </a:p>
            </p:txBody>
          </p:sp>
        </mc:Fallback>
      </mc:AlternateContent>
      <mc:AlternateContent xmlns:mc="http://schemas.openxmlformats.org/markup-compatibility/2006">
        <mc:Choice xmlns="" xmlns:a14="http://schemas.microsoft.com/office/drawing/2010/main" Requires="a14">
          <p:sp>
            <p:nvSpPr>
              <p:cNvPr id="40" name="TextBox 39">
                <a:extLst>
                  <a:ext uri="{FF2B5EF4-FFF2-40B4-BE49-F238E27FC236}">
                    <a16:creationId xmlns:a16="http://schemas.microsoft.com/office/drawing/2014/main" id="{B6688400-695F-4A5A-A0A2-01DD0420C3AC}"/>
                  </a:ext>
                </a:extLst>
              </p:cNvPr>
              <p:cNvSpPr txBox="1"/>
              <p:nvPr/>
            </p:nvSpPr>
            <p:spPr>
              <a:xfrm>
                <a:off x="7242979" y="2724870"/>
                <a:ext cx="183911" cy="283924"/>
              </a:xfrm>
              <a:prstGeom prst="rect">
                <a:avLst/>
              </a:prstGeom>
              <a:noFill/>
            </p:spPr>
            <p:txBody>
              <a:bodyPr wrap="square" lIns="0" rIns="0" rtlCol="0">
                <a:spAutoFit/>
              </a:bodyPr>
              <a:lstStyle/>
              <a:p>
                <a:pPr>
                  <a:spcBef>
                    <a:spcPts val="600"/>
                  </a:spcBef>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𝑻</m:t>
                          </m:r>
                        </m:e>
                        <m:sup>
                          <m:r>
                            <a:rPr lang="en-US" sz="1200" b="1" i="1" smtClean="0">
                              <a:latin typeface="Cambria Math" panose="02040503050406030204" pitchFamily="18" charset="0"/>
                            </a:rPr>
                            <m:t>𝟏</m:t>
                          </m:r>
                          <m:r>
                            <a:rPr lang="en-US" sz="1200" b="1" i="1" smtClean="0">
                              <a:latin typeface="Cambria Math" panose="02040503050406030204" pitchFamily="18" charset="0"/>
                            </a:rPr>
                            <m:t>/</m:t>
                          </m:r>
                          <m:r>
                            <a:rPr lang="en-US" sz="1200" b="1" i="1" smtClean="0">
                              <a:latin typeface="Cambria Math" panose="02040503050406030204" pitchFamily="18" charset="0"/>
                            </a:rPr>
                            <m:t>𝟐</m:t>
                          </m:r>
                        </m:sup>
                      </m:sSup>
                    </m:oMath>
                  </m:oMathPara>
                </a14:m>
                <a:endParaRPr lang="ru-RU" sz="1200"/>
              </a:p>
            </p:txBody>
          </p:sp>
        </mc:Choice>
        <mc:Fallback>
          <p:sp>
            <p:nvSpPr>
              <p:cNvPr id="40" name="TextBox 39">
                <a:extLst>
                  <a:ext uri="{FF2B5EF4-FFF2-40B4-BE49-F238E27FC236}">
                    <a16:creationId xmlns:a14="http://schemas.microsoft.com/office/drawing/2010/main" xmlns="" xmlns:a16="http://schemas.microsoft.com/office/drawing/2014/main" id="{B6688400-695F-4A5A-A0A2-01DD0420C3AC}"/>
                  </a:ext>
                </a:extLst>
              </p:cNvPr>
              <p:cNvSpPr txBox="1">
                <a:spLocks noRot="1" noChangeAspect="1" noMove="1" noResize="1" noEditPoints="1" noAdjustHandles="1" noChangeArrowheads="1" noChangeShapeType="1" noTextEdit="1"/>
              </p:cNvSpPr>
              <p:nvPr/>
            </p:nvSpPr>
            <p:spPr>
              <a:xfrm>
                <a:off x="7242979" y="2724870"/>
                <a:ext cx="183911" cy="283924"/>
              </a:xfrm>
              <a:prstGeom prst="rect">
                <a:avLst/>
              </a:prstGeom>
              <a:blipFill>
                <a:blip r:embed="rId6"/>
                <a:stretch>
                  <a:fillRect l="-30000" r="-80000"/>
                </a:stretch>
              </a:blipFill>
            </p:spPr>
            <p:txBody>
              <a:bodyPr/>
              <a:lstStyle/>
              <a:p>
                <a:r>
                  <a:rPr lang="ru-RU">
                    <a:noFill/>
                  </a:rPr>
                  <a:t> </a:t>
                </a:r>
              </a:p>
            </p:txBody>
          </p:sp>
        </mc:Fallback>
      </mc:AlternateContent>
      <mc:AlternateContent xmlns:mc="http://schemas.openxmlformats.org/markup-compatibility/2006">
        <mc:Choice xmlns="" xmlns:a14="http://schemas.microsoft.com/office/drawing/2010/main" Requires="a14">
          <p:sp>
            <p:nvSpPr>
              <p:cNvPr id="41" name="TextBox 40">
                <a:extLst>
                  <a:ext uri="{FF2B5EF4-FFF2-40B4-BE49-F238E27FC236}">
                    <a16:creationId xmlns:a16="http://schemas.microsoft.com/office/drawing/2014/main" id="{D879186E-6AF0-462F-A09C-2907F9376A69}"/>
                  </a:ext>
                </a:extLst>
              </p:cNvPr>
              <p:cNvSpPr txBox="1"/>
              <p:nvPr/>
            </p:nvSpPr>
            <p:spPr>
              <a:xfrm>
                <a:off x="6486074" y="2720413"/>
                <a:ext cx="183911" cy="283924"/>
              </a:xfrm>
              <a:prstGeom prst="rect">
                <a:avLst/>
              </a:prstGeom>
              <a:noFill/>
            </p:spPr>
            <p:txBody>
              <a:bodyPr wrap="square" lIns="0" rIns="0" rtlCol="0">
                <a:spAutoFit/>
              </a:bodyPr>
              <a:lstStyle/>
              <a:p>
                <a:pPr>
                  <a:spcBef>
                    <a:spcPts val="600"/>
                  </a:spcBef>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𝑻</m:t>
                          </m:r>
                        </m:e>
                        <m:sup>
                          <m:r>
                            <a:rPr lang="en-US" sz="1200" b="1" i="1" smtClean="0">
                              <a:latin typeface="Cambria Math" panose="02040503050406030204" pitchFamily="18" charset="0"/>
                            </a:rPr>
                            <m:t>𝟏</m:t>
                          </m:r>
                          <m:r>
                            <a:rPr lang="en-US" sz="1200" b="1" i="1" smtClean="0">
                              <a:latin typeface="Cambria Math" panose="02040503050406030204" pitchFamily="18" charset="0"/>
                            </a:rPr>
                            <m:t>/</m:t>
                          </m:r>
                          <m:r>
                            <a:rPr lang="en-US" sz="1200" b="1" i="1" smtClean="0">
                              <a:latin typeface="Cambria Math" panose="02040503050406030204" pitchFamily="18" charset="0"/>
                            </a:rPr>
                            <m:t>𝟒</m:t>
                          </m:r>
                        </m:sup>
                      </m:sSup>
                    </m:oMath>
                  </m:oMathPara>
                </a14:m>
                <a:endParaRPr lang="ru-RU" sz="1200"/>
              </a:p>
            </p:txBody>
          </p:sp>
        </mc:Choice>
        <mc:Fallback>
          <p:sp>
            <p:nvSpPr>
              <p:cNvPr id="41" name="TextBox 40">
                <a:extLst>
                  <a:ext uri="{FF2B5EF4-FFF2-40B4-BE49-F238E27FC236}">
                    <a16:creationId xmlns:a14="http://schemas.microsoft.com/office/drawing/2010/main" xmlns="" xmlns:a16="http://schemas.microsoft.com/office/drawing/2014/main" id="{D879186E-6AF0-462F-A09C-2907F9376A69}"/>
                  </a:ext>
                </a:extLst>
              </p:cNvPr>
              <p:cNvSpPr txBox="1">
                <a:spLocks noRot="1" noChangeAspect="1" noMove="1" noResize="1" noEditPoints="1" noAdjustHandles="1" noChangeArrowheads="1" noChangeShapeType="1" noTextEdit="1"/>
              </p:cNvSpPr>
              <p:nvPr/>
            </p:nvSpPr>
            <p:spPr>
              <a:xfrm>
                <a:off x="6486074" y="2720413"/>
                <a:ext cx="183911" cy="283924"/>
              </a:xfrm>
              <a:prstGeom prst="rect">
                <a:avLst/>
              </a:prstGeom>
              <a:blipFill>
                <a:blip r:embed="rId7"/>
                <a:stretch>
                  <a:fillRect l="-30000" r="-76667"/>
                </a:stretch>
              </a:blipFill>
            </p:spPr>
            <p:txBody>
              <a:bodyPr/>
              <a:lstStyle/>
              <a:p>
                <a:r>
                  <a:rPr lang="ru-RU">
                    <a:noFill/>
                  </a:rPr>
                  <a:t> </a:t>
                </a:r>
              </a:p>
            </p:txBody>
          </p:sp>
        </mc:Fallback>
      </mc:AlternateContent>
      <mc:AlternateContent xmlns:mc="http://schemas.openxmlformats.org/markup-compatibility/2006">
        <mc:Choice xmlns="" xmlns:a14="http://schemas.microsoft.com/office/drawing/2010/main" Requires="a14">
          <p:sp>
            <p:nvSpPr>
              <p:cNvPr id="42" name="TextBox 41">
                <a:extLst>
                  <a:ext uri="{FF2B5EF4-FFF2-40B4-BE49-F238E27FC236}">
                    <a16:creationId xmlns:a16="http://schemas.microsoft.com/office/drawing/2014/main" id="{78824CBD-AFCC-4219-886A-F36F4AA404F9}"/>
                  </a:ext>
                </a:extLst>
              </p:cNvPr>
              <p:cNvSpPr txBox="1"/>
              <p:nvPr/>
            </p:nvSpPr>
            <p:spPr>
              <a:xfrm>
                <a:off x="8064532" y="2705966"/>
                <a:ext cx="183911" cy="283924"/>
              </a:xfrm>
              <a:prstGeom prst="rect">
                <a:avLst/>
              </a:prstGeom>
              <a:noFill/>
            </p:spPr>
            <p:txBody>
              <a:bodyPr wrap="square" lIns="0" rIns="0" rtlCol="0">
                <a:spAutoFit/>
              </a:bodyPr>
              <a:lstStyle/>
              <a:p>
                <a:pPr>
                  <a:spcBef>
                    <a:spcPts val="600"/>
                  </a:spcBef>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𝑻</m:t>
                          </m:r>
                        </m:e>
                        <m:sup>
                          <m:r>
                            <a:rPr lang="en-US" sz="1200" b="1" i="1" smtClean="0">
                              <a:latin typeface="Cambria Math" panose="02040503050406030204" pitchFamily="18" charset="0"/>
                            </a:rPr>
                            <m:t>𝟑</m:t>
                          </m:r>
                          <m:r>
                            <a:rPr lang="en-US" sz="1200" b="1" i="1" smtClean="0">
                              <a:latin typeface="Cambria Math" panose="02040503050406030204" pitchFamily="18" charset="0"/>
                            </a:rPr>
                            <m:t>/</m:t>
                          </m:r>
                          <m:r>
                            <a:rPr lang="en-US" sz="1200" b="1" i="1" smtClean="0">
                              <a:latin typeface="Cambria Math" panose="02040503050406030204" pitchFamily="18" charset="0"/>
                            </a:rPr>
                            <m:t>𝟒</m:t>
                          </m:r>
                        </m:sup>
                      </m:sSup>
                    </m:oMath>
                  </m:oMathPara>
                </a14:m>
                <a:endParaRPr lang="ru-RU" sz="1200"/>
              </a:p>
            </p:txBody>
          </p:sp>
        </mc:Choice>
        <mc:Fallback>
          <p:sp>
            <p:nvSpPr>
              <p:cNvPr id="42" name="TextBox 41">
                <a:extLst>
                  <a:ext uri="{FF2B5EF4-FFF2-40B4-BE49-F238E27FC236}">
                    <a16:creationId xmlns:a14="http://schemas.microsoft.com/office/drawing/2010/main" xmlns="" xmlns:a16="http://schemas.microsoft.com/office/drawing/2014/main" id="{78824CBD-AFCC-4219-886A-F36F4AA404F9}"/>
                  </a:ext>
                </a:extLst>
              </p:cNvPr>
              <p:cNvSpPr txBox="1">
                <a:spLocks noRot="1" noChangeAspect="1" noMove="1" noResize="1" noEditPoints="1" noAdjustHandles="1" noChangeArrowheads="1" noChangeShapeType="1" noTextEdit="1"/>
              </p:cNvSpPr>
              <p:nvPr/>
            </p:nvSpPr>
            <p:spPr>
              <a:xfrm>
                <a:off x="8064532" y="2705966"/>
                <a:ext cx="183911" cy="283924"/>
              </a:xfrm>
              <a:prstGeom prst="rect">
                <a:avLst/>
              </a:prstGeom>
              <a:blipFill>
                <a:blip r:embed="rId8"/>
                <a:stretch>
                  <a:fillRect l="-30000" r="-76667"/>
                </a:stretch>
              </a:blipFill>
            </p:spPr>
            <p:txBody>
              <a:bodyPr/>
              <a:lstStyle/>
              <a:p>
                <a:r>
                  <a:rPr lang="ru-RU">
                    <a:noFill/>
                  </a:rPr>
                  <a:t> </a:t>
                </a:r>
              </a:p>
            </p:txBody>
          </p:sp>
        </mc:Fallback>
      </mc:AlternateContent>
    </p:spTree>
    <p:extLst>
      <p:ext uri="{BB962C8B-B14F-4D97-AF65-F5344CB8AC3E}">
        <p14:creationId xmlns="" xmlns:p14="http://schemas.microsoft.com/office/powerpoint/2010/main" val="2387257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FBC4EBAC-6158-489C-9AE8-275EEDF8E52D}"/>
              </a:ext>
            </a:extLst>
          </p:cNvPr>
          <p:cNvSpPr>
            <a:spLocks noGrp="1"/>
          </p:cNvSpPr>
          <p:nvPr>
            <p:ph type="title"/>
          </p:nvPr>
        </p:nvSpPr>
        <p:spPr>
          <a:xfrm>
            <a:off x="265635" y="162092"/>
            <a:ext cx="8560318" cy="457874"/>
          </a:xfrm>
        </p:spPr>
        <p:txBody>
          <a:bodyPr/>
          <a:lstStyle/>
          <a:p>
            <a:r>
              <a:rPr lang="en-US" sz="2000" b="0" dirty="0" smtClean="0">
                <a:ea typeface="+mj-lt"/>
                <a:cs typeface="+mj-lt"/>
              </a:rPr>
              <a:t>Population algorithms</a:t>
            </a:r>
            <a:endParaRPr lang="ru-RU" sz="2000" b="0" dirty="0">
              <a:ea typeface="+mj-lt"/>
              <a:cs typeface="+mj-lt"/>
            </a:endParaRPr>
          </a:p>
        </p:txBody>
      </p:sp>
      <p:sp>
        <p:nvSpPr>
          <p:cNvPr id="3" name="TextBox 2">
            <a:extLst>
              <a:ext uri="{FF2B5EF4-FFF2-40B4-BE49-F238E27FC236}">
                <a16:creationId xmlns="" xmlns:a16="http://schemas.microsoft.com/office/drawing/2014/main" id="{2C93D4A4-B112-47E6-B22C-A9672A71DA83}"/>
              </a:ext>
            </a:extLst>
          </p:cNvPr>
          <p:cNvSpPr txBox="1"/>
          <p:nvPr/>
        </p:nvSpPr>
        <p:spPr>
          <a:xfrm>
            <a:off x="265635" y="951875"/>
            <a:ext cx="3717929" cy="1815882"/>
          </a:xfrm>
          <a:prstGeom prst="rect">
            <a:avLst/>
          </a:prstGeom>
          <a:noFill/>
        </p:spPr>
        <p:txBody>
          <a:bodyPr wrap="square" lIns="0" rIns="0" rtlCol="0">
            <a:spAutoFit/>
          </a:bodyPr>
          <a:lstStyle/>
          <a:p>
            <a:pPr algn="just">
              <a:spcBef>
                <a:spcPts val="600"/>
              </a:spcBef>
            </a:pPr>
            <a:r>
              <a:rPr lang="en-US" sz="1400" b="1" dirty="0" smtClean="0">
                <a:solidFill>
                  <a:srgbClr val="000000"/>
                </a:solidFill>
              </a:rPr>
              <a:t>Population optimization algorithm </a:t>
            </a:r>
            <a:r>
              <a:rPr lang="en-US" sz="1400" dirty="0" smtClean="0">
                <a:solidFill>
                  <a:srgbClr val="000000"/>
                </a:solidFill>
              </a:rPr>
              <a:t>- an algorithm that searches for the optimum (minimum or maximum) of the objective function using a set of parallel tests (individuals) to calculate the objective function or population, whose individuals at each iteration change their position in such a way as to improve the value of the objective function on average population or for some individual.</a:t>
            </a:r>
            <a:endParaRPr lang="ru-RU" sz="1400" dirty="0">
              <a:solidFill>
                <a:srgbClr val="000000"/>
              </a:solidFill>
            </a:endParaRPr>
          </a:p>
        </p:txBody>
      </p:sp>
      <p:sp>
        <p:nvSpPr>
          <p:cNvPr id="45" name="TextBox 44">
            <a:extLst>
              <a:ext uri="{FF2B5EF4-FFF2-40B4-BE49-F238E27FC236}">
                <a16:creationId xmlns="" xmlns:a16="http://schemas.microsoft.com/office/drawing/2014/main" id="{BE3C3632-5990-4F07-B535-FDEDA178F451}"/>
              </a:ext>
            </a:extLst>
          </p:cNvPr>
          <p:cNvSpPr txBox="1"/>
          <p:nvPr/>
        </p:nvSpPr>
        <p:spPr>
          <a:xfrm>
            <a:off x="4437087" y="4032354"/>
            <a:ext cx="3485583" cy="954107"/>
          </a:xfrm>
          <a:prstGeom prst="rect">
            <a:avLst/>
          </a:prstGeom>
          <a:noFill/>
        </p:spPr>
        <p:txBody>
          <a:bodyPr wrap="square" lIns="0" rIns="0" rtlCol="0">
            <a:spAutoFit/>
          </a:bodyPr>
          <a:lstStyle/>
          <a:p>
            <a:pPr algn="just">
              <a:spcBef>
                <a:spcPts val="600"/>
              </a:spcBef>
            </a:pPr>
            <a:r>
              <a:rPr lang="en-US" sz="1400" dirty="0" smtClean="0"/>
              <a:t>For different population algorithms, the law of change in the properties of the population from iteration to iteration can be specified in different ways.</a:t>
            </a:r>
            <a:endParaRPr lang="ru-RU" sz="1400" dirty="0"/>
          </a:p>
        </p:txBody>
      </p:sp>
      <p:pic>
        <p:nvPicPr>
          <p:cNvPr id="13314" name="Picture 2" descr="Картинки по запросу &quot;evolution algorithm optimization gif&quot;"/>
          <p:cNvPicPr>
            <a:picLocks noChangeAspect="1" noChangeArrowheads="1" noCrop="1"/>
          </p:cNvPicPr>
          <p:nvPr/>
        </p:nvPicPr>
        <p:blipFill>
          <a:blip r:embed="rId2"/>
          <a:srcRect/>
          <a:stretch>
            <a:fillRect/>
          </a:stretch>
        </p:blipFill>
        <p:spPr bwMode="auto">
          <a:xfrm>
            <a:off x="4437087" y="844564"/>
            <a:ext cx="4107305" cy="3080479"/>
          </a:xfrm>
          <a:prstGeom prst="rect">
            <a:avLst/>
          </a:prstGeom>
          <a:noFill/>
        </p:spPr>
      </p:pic>
      <p:sp>
        <p:nvSpPr>
          <p:cNvPr id="41" name="Прямоугольник 40"/>
          <p:cNvSpPr/>
          <p:nvPr/>
        </p:nvSpPr>
        <p:spPr>
          <a:xfrm>
            <a:off x="156884" y="2767757"/>
            <a:ext cx="3826680" cy="1600438"/>
          </a:xfrm>
          <a:prstGeom prst="rect">
            <a:avLst/>
          </a:prstGeom>
        </p:spPr>
        <p:txBody>
          <a:bodyPr wrap="square">
            <a:spAutoFit/>
          </a:bodyPr>
          <a:lstStyle/>
          <a:p>
            <a:pPr algn="just"/>
            <a:r>
              <a:rPr lang="en-US" sz="1400" b="1" dirty="0" smtClean="0">
                <a:solidFill>
                  <a:srgbClr val="000000"/>
                </a:solidFill>
              </a:rPr>
              <a:t>Evolutionary optimization </a:t>
            </a:r>
            <a:r>
              <a:rPr lang="en-US" sz="1400" dirty="0" smtClean="0">
                <a:solidFill>
                  <a:srgbClr val="000000"/>
                </a:solidFill>
              </a:rPr>
              <a:t>is based on iterative application of evolutionary operators to a population of candidate solutions.</a:t>
            </a:r>
          </a:p>
          <a:p>
            <a:pPr algn="just"/>
            <a:endParaRPr lang="en-US" sz="1400" dirty="0" smtClean="0">
              <a:solidFill>
                <a:srgbClr val="000000"/>
              </a:solidFill>
            </a:endParaRPr>
          </a:p>
          <a:p>
            <a:pPr algn="just"/>
            <a:r>
              <a:rPr lang="en-US" sz="1400" dirty="0" smtClean="0">
                <a:solidFill>
                  <a:srgbClr val="000000"/>
                </a:solidFill>
              </a:rPr>
              <a:t>Among the main operators used in evolutionary algorithms are: </a:t>
            </a:r>
          </a:p>
          <a:p>
            <a:pPr algn="just"/>
            <a:r>
              <a:rPr lang="en-US" sz="1400" b="1" dirty="0" smtClean="0">
                <a:solidFill>
                  <a:srgbClr val="000000"/>
                </a:solidFill>
              </a:rPr>
              <a:t>selection, mutation, crossing (crossover)</a:t>
            </a:r>
            <a:endParaRPr lang="ru-RU" sz="1400" b="1" dirty="0">
              <a:solidFill>
                <a:srgbClr val="000000"/>
              </a:solidFill>
            </a:endParaRPr>
          </a:p>
        </p:txBody>
      </p:sp>
    </p:spTree>
    <p:extLst>
      <p:ext uri="{BB962C8B-B14F-4D97-AF65-F5344CB8AC3E}">
        <p14:creationId xmlns="" xmlns:p14="http://schemas.microsoft.com/office/powerpoint/2010/main" val="1247316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FBC4EBAC-6158-489C-9AE8-275EEDF8E52D}"/>
              </a:ext>
            </a:extLst>
          </p:cNvPr>
          <p:cNvSpPr>
            <a:spLocks noGrp="1"/>
          </p:cNvSpPr>
          <p:nvPr>
            <p:ph type="title"/>
          </p:nvPr>
        </p:nvSpPr>
        <p:spPr>
          <a:xfrm>
            <a:off x="265635" y="162092"/>
            <a:ext cx="8560318" cy="457874"/>
          </a:xfrm>
        </p:spPr>
        <p:txBody>
          <a:bodyPr/>
          <a:lstStyle/>
          <a:p>
            <a:r>
              <a:rPr lang="en-US" sz="2000" b="0" dirty="0" smtClean="0"/>
              <a:t>Advantages of the evolutionary methods</a:t>
            </a:r>
            <a:endParaRPr lang="ru-RU" sz="2000" b="0" dirty="0">
              <a:ea typeface="+mj-lt"/>
              <a:cs typeface="+mj-lt"/>
            </a:endParaRPr>
          </a:p>
        </p:txBody>
      </p:sp>
      <p:sp>
        <p:nvSpPr>
          <p:cNvPr id="7" name="TextBox 6">
            <a:extLst>
              <a:ext uri="{FF2B5EF4-FFF2-40B4-BE49-F238E27FC236}">
                <a16:creationId xmlns="" xmlns:a16="http://schemas.microsoft.com/office/drawing/2014/main" id="{6044764D-949C-4008-8AE2-3ADD2AFC778B}"/>
              </a:ext>
            </a:extLst>
          </p:cNvPr>
          <p:cNvSpPr txBox="1"/>
          <p:nvPr/>
        </p:nvSpPr>
        <p:spPr>
          <a:xfrm>
            <a:off x="3200400" y="2343150"/>
            <a:ext cx="65" cy="369332"/>
          </a:xfrm>
          <a:prstGeom prst="rect">
            <a:avLst/>
          </a:prstGeom>
          <a:noFill/>
        </p:spPr>
        <p:txBody>
          <a:bodyPr rot="0" spcFirstLastPara="0" vertOverflow="overflow" horzOverflow="overflow" vert="horz" wrap="none" lIns="0" tIns="45720" rIns="0" bIns="45720" numCol="1" spcCol="0" rtlCol="0" fromWordArt="0" anchor="t" anchorCtr="0" forceAA="0" compatLnSpc="1">
            <a:prstTxWarp prst="textNoShape">
              <a:avLst/>
            </a:prstTxWarp>
            <a:spAutoFit/>
          </a:bodyPr>
          <a:lstStyle/>
          <a:p>
            <a:pPr>
              <a:spcBef>
                <a:spcPts val="600"/>
              </a:spcBef>
            </a:pPr>
            <a:endParaRPr lang="ru-RU"/>
          </a:p>
        </p:txBody>
      </p:sp>
      <p:sp>
        <p:nvSpPr>
          <p:cNvPr id="4" name="Прямоугольник 3">
            <a:extLst>
              <a:ext uri="{FF2B5EF4-FFF2-40B4-BE49-F238E27FC236}">
                <a16:creationId xmlns="" xmlns:a16="http://schemas.microsoft.com/office/drawing/2014/main" id="{638E5C6E-77C7-40AE-9022-E6D5F82FD0E3}"/>
              </a:ext>
            </a:extLst>
          </p:cNvPr>
          <p:cNvSpPr/>
          <p:nvPr/>
        </p:nvSpPr>
        <p:spPr>
          <a:xfrm>
            <a:off x="207566" y="843558"/>
            <a:ext cx="8676456" cy="2462213"/>
          </a:xfrm>
          <a:prstGeom prst="rect">
            <a:avLst/>
          </a:prstGeom>
        </p:spPr>
        <p:txBody>
          <a:bodyPr wrap="square">
            <a:spAutoFit/>
          </a:bodyPr>
          <a:lstStyle/>
          <a:p>
            <a:pPr algn="just">
              <a:spcAft>
                <a:spcPts val="0"/>
              </a:spcAft>
            </a:pPr>
            <a:r>
              <a:rPr lang="en-US" sz="1400" b="1" dirty="0" smtClean="0">
                <a:latin typeface="Calibri" panose="020F0502020204030204" pitchFamily="34" charset="0"/>
                <a:cs typeface="Calibri" panose="020F0502020204030204" pitchFamily="34" charset="0"/>
              </a:rPr>
              <a:t>The advantages of evolutionary optimization methods include:</a:t>
            </a:r>
          </a:p>
          <a:p>
            <a:pPr algn="just">
              <a:spcAft>
                <a:spcPts val="0"/>
              </a:spcAft>
            </a:pPr>
            <a:endParaRPr lang="en-US" sz="1400" b="1" dirty="0" smtClean="0">
              <a:latin typeface="Calibri" panose="020F0502020204030204" pitchFamily="34" charset="0"/>
              <a:cs typeface="Calibri" panose="020F0502020204030204" pitchFamily="34" charset="0"/>
            </a:endParaRPr>
          </a:p>
          <a:p>
            <a:pPr algn="just">
              <a:spcAft>
                <a:spcPts val="0"/>
              </a:spcAft>
              <a:buFont typeface="Arial" pitchFamily="34" charset="0"/>
              <a:buChar char="•"/>
            </a:pPr>
            <a:r>
              <a:rPr lang="en-US" sz="1400" dirty="0" smtClean="0">
                <a:solidFill>
                  <a:srgbClr val="000000"/>
                </a:solidFill>
                <a:latin typeface="Calibri" panose="020F0502020204030204" pitchFamily="34" charset="0"/>
                <a:cs typeface="Calibri" panose="020F0502020204030204" pitchFamily="34" charset="0"/>
              </a:rPr>
              <a:t>  the ability to effectively detect the vicinity of the global minimum;</a:t>
            </a:r>
          </a:p>
          <a:p>
            <a:pPr algn="just">
              <a:spcAft>
                <a:spcPts val="0"/>
              </a:spcAft>
              <a:buFont typeface="Arial" pitchFamily="34" charset="0"/>
              <a:buChar char="•"/>
            </a:pPr>
            <a:r>
              <a:rPr lang="en-US" sz="1400" dirty="0" smtClean="0">
                <a:solidFill>
                  <a:srgbClr val="000000"/>
                </a:solidFill>
                <a:latin typeface="Calibri" panose="020F0502020204030204" pitchFamily="34" charset="0"/>
                <a:cs typeface="Calibri" panose="020F0502020204030204" pitchFamily="34" charset="0"/>
              </a:rPr>
              <a:t>  a balance between the expansion of the search space (exploration) and the refinement of the found minima (exploitation);</a:t>
            </a:r>
          </a:p>
          <a:p>
            <a:pPr algn="just">
              <a:spcAft>
                <a:spcPts val="0"/>
              </a:spcAft>
              <a:buFont typeface="Arial" pitchFamily="34" charset="0"/>
              <a:buChar char="•"/>
            </a:pPr>
            <a:r>
              <a:rPr lang="en-US" sz="1400" dirty="0" smtClean="0">
                <a:solidFill>
                  <a:srgbClr val="000000"/>
                </a:solidFill>
                <a:latin typeface="Calibri" panose="020F0502020204030204" pitchFamily="34" charset="0"/>
                <a:cs typeface="Calibri" panose="020F0502020204030204" pitchFamily="34" charset="0"/>
              </a:rPr>
              <a:t>  the ability to flexibly adapt to the problem being solved by implementing new evolutionary operators and tuning </a:t>
            </a:r>
            <a:r>
              <a:rPr lang="en-US" sz="1400" dirty="0" err="1" smtClean="0">
                <a:solidFill>
                  <a:srgbClr val="000000"/>
                </a:solidFill>
                <a:latin typeface="Calibri" panose="020F0502020204030204" pitchFamily="34" charset="0"/>
                <a:cs typeface="Calibri" panose="020F0502020204030204" pitchFamily="34" charset="0"/>
              </a:rPr>
              <a:t>hyperparameters</a:t>
            </a:r>
            <a:r>
              <a:rPr lang="en-US" sz="1400" dirty="0" smtClean="0">
                <a:solidFill>
                  <a:srgbClr val="000000"/>
                </a:solidFill>
                <a:latin typeface="Calibri" panose="020F0502020204030204" pitchFamily="34" charset="0"/>
                <a:cs typeface="Calibri" panose="020F0502020204030204" pitchFamily="34" charset="0"/>
              </a:rPr>
              <a:t>;</a:t>
            </a:r>
          </a:p>
          <a:p>
            <a:pPr algn="just">
              <a:spcAft>
                <a:spcPts val="0"/>
              </a:spcAft>
              <a:buFont typeface="Arial" pitchFamily="34" charset="0"/>
              <a:buChar char="•"/>
            </a:pPr>
            <a:r>
              <a:rPr lang="ru-RU" sz="1400" dirty="0" smtClean="0">
                <a:solidFill>
                  <a:srgbClr val="000000"/>
                </a:solidFill>
                <a:latin typeface="Calibri" panose="020F0502020204030204" pitchFamily="34" charset="0"/>
                <a:cs typeface="Calibri" panose="020F0502020204030204" pitchFamily="34" charset="0"/>
              </a:rPr>
              <a:t> </a:t>
            </a:r>
            <a:r>
              <a:rPr lang="en-US" sz="1400" dirty="0" smtClean="0">
                <a:solidFill>
                  <a:srgbClr val="000000"/>
                </a:solidFill>
                <a:latin typeface="Calibri" panose="020F0502020204030204" pitchFamily="34" charset="0"/>
                <a:cs typeface="Calibri" panose="020F0502020204030204" pitchFamily="34" charset="0"/>
              </a:rPr>
              <a:t>efficiency under conditions of the stochastic nature of the objective function surface;</a:t>
            </a:r>
          </a:p>
          <a:p>
            <a:pPr algn="just">
              <a:spcAft>
                <a:spcPts val="0"/>
              </a:spcAft>
              <a:buFont typeface="Arial" pitchFamily="34" charset="0"/>
              <a:buChar char="•"/>
            </a:pPr>
            <a:r>
              <a:rPr lang="en-US" sz="1400" dirty="0" smtClean="0">
                <a:solidFill>
                  <a:srgbClr val="000000"/>
                </a:solidFill>
                <a:latin typeface="Calibri" panose="020F0502020204030204" pitchFamily="34" charset="0"/>
                <a:cs typeface="Calibri" panose="020F0502020204030204" pitchFamily="34" charset="0"/>
              </a:rPr>
              <a:t>  the possibility of visual and interpretable visualization of the evolution process;</a:t>
            </a:r>
          </a:p>
          <a:p>
            <a:pPr algn="just">
              <a:spcAft>
                <a:spcPts val="0"/>
              </a:spcAft>
              <a:buFont typeface="Arial" pitchFamily="34" charset="0"/>
              <a:buChar char="•"/>
            </a:pPr>
            <a:r>
              <a:rPr lang="en-US" sz="1400" dirty="0" smtClean="0">
                <a:solidFill>
                  <a:srgbClr val="000000"/>
                </a:solidFill>
                <a:latin typeface="Calibri" panose="020F0502020204030204" pitchFamily="34" charset="0"/>
                <a:cs typeface="Calibri" panose="020F0502020204030204" pitchFamily="34" charset="0"/>
              </a:rPr>
              <a:t>  applicability for both discrete and continuous variables</a:t>
            </a:r>
          </a:p>
          <a:p>
            <a:pPr algn="just">
              <a:spcAft>
                <a:spcPts val="0"/>
              </a:spcAft>
              <a:buFont typeface="Arial" pitchFamily="34" charset="0"/>
              <a:buChar char="•"/>
            </a:pPr>
            <a:r>
              <a:rPr lang="en-US" sz="1400" dirty="0" smtClean="0">
                <a:solidFill>
                  <a:srgbClr val="000000"/>
                </a:solidFill>
                <a:latin typeface="Calibri" panose="020F0502020204030204" pitchFamily="34" charset="0"/>
                <a:cs typeface="Calibri" panose="020F0502020204030204" pitchFamily="34" charset="0"/>
              </a:rPr>
              <a:t>  ease of parallelization of the calculation of the objective function for individuals in the population;</a:t>
            </a:r>
          </a:p>
        </p:txBody>
      </p:sp>
    </p:spTree>
    <p:extLst>
      <p:ext uri="{BB962C8B-B14F-4D97-AF65-F5344CB8AC3E}">
        <p14:creationId xmlns="" xmlns:p14="http://schemas.microsoft.com/office/powerpoint/2010/main" val="949203831"/>
      </p:ext>
    </p:extLst>
  </p:cSld>
  <p:clrMapOvr>
    <a:masterClrMapping/>
  </p:clrMapOvr>
  <p:timing>
    <p:tnLst>
      <p:par>
        <p:cTn id="1" dur="indefinite" restart="never" nodeType="tmRoot"/>
      </p:par>
    </p:tnLst>
  </p:timing>
</p:sld>
</file>

<file path=ppt/theme/theme1.xml><?xml version="1.0" encoding="utf-8"?>
<a:theme xmlns:a="http://schemas.openxmlformats.org/drawingml/2006/main" name="1_Cover">
  <a:themeElements>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Cover">
  <a:themeElements>
    <a:clrScheme name="Custom 1">
      <a:dk1>
        <a:srgbClr val="0230AC"/>
      </a:dk1>
      <a:lt1>
        <a:srgbClr val="FFFFFF"/>
      </a:lt1>
      <a:dk2>
        <a:srgbClr val="0230AC"/>
      </a:dk2>
      <a:lt2>
        <a:srgbClr val="FFFFFF"/>
      </a:lt2>
      <a:accent1>
        <a:srgbClr val="EC0044"/>
      </a:accent1>
      <a:accent2>
        <a:srgbClr val="0230AC"/>
      </a:accent2>
      <a:accent3>
        <a:srgbClr val="8F32AC"/>
      </a:accent3>
      <a:accent4>
        <a:srgbClr val="0057AC"/>
      </a:accent4>
      <a:accent5>
        <a:srgbClr val="EC5A00"/>
      </a:accent5>
      <a:accent6>
        <a:srgbClr val="ECEC00"/>
      </a:accent6>
      <a:hlink>
        <a:srgbClr val="4BBCFF"/>
      </a:hlink>
      <a:folHlink>
        <a:srgbClr val="C000C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87523</TotalTime>
  <Words>1991</Words>
  <Application>Microsoft Office PowerPoint</Application>
  <PresentationFormat>Экран (16:9)</PresentationFormat>
  <Paragraphs>229</Paragraphs>
  <Slides>24</Slides>
  <Notes>1</Notes>
  <HiddenSlides>0</HiddenSlides>
  <MMClips>0</MMClips>
  <ScaleCrop>false</ScaleCrop>
  <HeadingPairs>
    <vt:vector size="6" baseType="variant">
      <vt:variant>
        <vt:lpstr>Тема</vt:lpstr>
      </vt:variant>
      <vt:variant>
        <vt:i4>2</vt:i4>
      </vt:variant>
      <vt:variant>
        <vt:lpstr>Внедренные серверы OLE</vt:lpstr>
      </vt:variant>
      <vt:variant>
        <vt:i4>1</vt:i4>
      </vt:variant>
      <vt:variant>
        <vt:lpstr>Заголовки слайдов</vt:lpstr>
      </vt:variant>
      <vt:variant>
        <vt:i4>24</vt:i4>
      </vt:variant>
    </vt:vector>
  </HeadingPairs>
  <TitlesOfParts>
    <vt:vector size="27" baseType="lpstr">
      <vt:lpstr>1_Cover</vt:lpstr>
      <vt:lpstr>2_Cover</vt:lpstr>
      <vt:lpstr>think-cell Slide</vt:lpstr>
      <vt:lpstr>  Технологии машинного обучения  Machine learning technologies</vt:lpstr>
      <vt:lpstr>Слайд 2</vt:lpstr>
      <vt:lpstr>Слайд 3</vt:lpstr>
      <vt:lpstr>Practical formulation of numerical optimization</vt:lpstr>
      <vt:lpstr>Слайд 5</vt:lpstr>
      <vt:lpstr>Слайд 6</vt:lpstr>
      <vt:lpstr>Non-gradient optimization methods</vt:lpstr>
      <vt:lpstr>Population algorithms</vt:lpstr>
      <vt:lpstr>Advantages of the evolutionary methods</vt:lpstr>
      <vt:lpstr>Simulated annealing method</vt:lpstr>
      <vt:lpstr>Nelder-Mead method (Simplex method or Amoeba method)</vt:lpstr>
      <vt:lpstr>Test functions</vt:lpstr>
      <vt:lpstr>Classic gradient method</vt:lpstr>
      <vt:lpstr>Classic gradient method</vt:lpstr>
      <vt:lpstr>Stochastic gradient descent</vt:lpstr>
      <vt:lpstr>Слайд 16</vt:lpstr>
      <vt:lpstr>Слайд 17</vt:lpstr>
      <vt:lpstr>Слайд 18</vt:lpstr>
      <vt:lpstr>Слайд 19</vt:lpstr>
      <vt:lpstr>Слайд 20</vt:lpstr>
      <vt:lpstr>Слайд 21</vt:lpstr>
      <vt:lpstr>Слайд 22</vt:lpstr>
      <vt:lpstr>Слайд 23</vt:lpstr>
      <vt:lpstr>Слайд 24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Разработка предсказательной модели риска кредитной сделки по профилям транзакционной активности клиента</dc:title>
  <dc:creator>anna</dc:creator>
  <cp:lastModifiedBy>asus</cp:lastModifiedBy>
  <cp:revision>1015</cp:revision>
  <cp:lastPrinted>2018-10-18T14:41:48Z</cp:lastPrinted>
  <dcterms:created xsi:type="dcterms:W3CDTF">2014-06-27T12:30:22Z</dcterms:created>
  <dcterms:modified xsi:type="dcterms:W3CDTF">2022-02-10T10:23:58Z</dcterms:modified>
</cp:coreProperties>
</file>